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5A7843-817E-71C7-45D0-CD5C615EDD1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958C276-CCA5-BB25-047E-C4DEB9F7ED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B8B7527-965F-05EF-44F7-0727EB574836}"/>
              </a:ext>
            </a:extLst>
          </p:cNvPr>
          <p:cNvSpPr>
            <a:spLocks noGrp="1"/>
          </p:cNvSpPr>
          <p:nvPr>
            <p:ph type="dt" sz="half" idx="10"/>
          </p:nvPr>
        </p:nvSpPr>
        <p:spPr/>
        <p:txBody>
          <a:bodyPr/>
          <a:lstStyle/>
          <a:p>
            <a:fld id="{E4375449-F480-4E76-9110-92275C25D868}" type="datetimeFigureOut">
              <a:rPr lang="tr-TR" smtClean="0"/>
              <a:t>14.05.2024</a:t>
            </a:fld>
            <a:endParaRPr lang="tr-TR"/>
          </a:p>
        </p:txBody>
      </p:sp>
      <p:sp>
        <p:nvSpPr>
          <p:cNvPr id="5" name="Alt Bilgi Yer Tutucusu 4">
            <a:extLst>
              <a:ext uri="{FF2B5EF4-FFF2-40B4-BE49-F238E27FC236}">
                <a16:creationId xmlns:a16="http://schemas.microsoft.com/office/drawing/2014/main" id="{9369B32A-2850-3A96-3B8D-A3851F90BA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4232399-91FD-834E-3F45-BB556954D779}"/>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404043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02AD1C-E56E-6C5E-3ECC-1B124B728F7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DCB3849-1674-E3D9-E1AC-677EF921DFE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5866485-8128-68F3-0ACA-8040831BCCB9}"/>
              </a:ext>
            </a:extLst>
          </p:cNvPr>
          <p:cNvSpPr>
            <a:spLocks noGrp="1"/>
          </p:cNvSpPr>
          <p:nvPr>
            <p:ph type="dt" sz="half" idx="10"/>
          </p:nvPr>
        </p:nvSpPr>
        <p:spPr/>
        <p:txBody>
          <a:bodyPr/>
          <a:lstStyle/>
          <a:p>
            <a:fld id="{E4375449-F480-4E76-9110-92275C25D868}" type="datetimeFigureOut">
              <a:rPr lang="tr-TR" smtClean="0"/>
              <a:t>14.05.2024</a:t>
            </a:fld>
            <a:endParaRPr lang="tr-TR"/>
          </a:p>
        </p:txBody>
      </p:sp>
      <p:sp>
        <p:nvSpPr>
          <p:cNvPr id="5" name="Alt Bilgi Yer Tutucusu 4">
            <a:extLst>
              <a:ext uri="{FF2B5EF4-FFF2-40B4-BE49-F238E27FC236}">
                <a16:creationId xmlns:a16="http://schemas.microsoft.com/office/drawing/2014/main" id="{D09E0736-23D7-977A-29F8-E516CF3BA73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0026844-3B92-50DC-AC2C-7D66A5C9F735}"/>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1243327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1959F77-0982-ABE2-62B6-05AFF7338E3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D9036A9-5101-0E9A-D9E6-4EC0F7313C2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ADC5993-A92B-A013-7F0D-F8F52A07C51E}"/>
              </a:ext>
            </a:extLst>
          </p:cNvPr>
          <p:cNvSpPr>
            <a:spLocks noGrp="1"/>
          </p:cNvSpPr>
          <p:nvPr>
            <p:ph type="dt" sz="half" idx="10"/>
          </p:nvPr>
        </p:nvSpPr>
        <p:spPr/>
        <p:txBody>
          <a:bodyPr/>
          <a:lstStyle/>
          <a:p>
            <a:fld id="{E4375449-F480-4E76-9110-92275C25D868}" type="datetimeFigureOut">
              <a:rPr lang="tr-TR" smtClean="0"/>
              <a:t>14.05.2024</a:t>
            </a:fld>
            <a:endParaRPr lang="tr-TR"/>
          </a:p>
        </p:txBody>
      </p:sp>
      <p:sp>
        <p:nvSpPr>
          <p:cNvPr id="5" name="Alt Bilgi Yer Tutucusu 4">
            <a:extLst>
              <a:ext uri="{FF2B5EF4-FFF2-40B4-BE49-F238E27FC236}">
                <a16:creationId xmlns:a16="http://schemas.microsoft.com/office/drawing/2014/main" id="{6E318F46-9AEA-DA77-CBF9-596A4EF025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E72DD0E-91B9-2005-640F-01976AB34878}"/>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352247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D114E0-F34A-B89D-572B-144171F40B6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ECBC248-E1D5-2A7C-8DF8-9F801C841B8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848E57-76D0-1EEF-5F67-637568D599D3}"/>
              </a:ext>
            </a:extLst>
          </p:cNvPr>
          <p:cNvSpPr>
            <a:spLocks noGrp="1"/>
          </p:cNvSpPr>
          <p:nvPr>
            <p:ph type="dt" sz="half" idx="10"/>
          </p:nvPr>
        </p:nvSpPr>
        <p:spPr/>
        <p:txBody>
          <a:bodyPr/>
          <a:lstStyle/>
          <a:p>
            <a:fld id="{E4375449-F480-4E76-9110-92275C25D868}" type="datetimeFigureOut">
              <a:rPr lang="tr-TR" smtClean="0"/>
              <a:t>14.05.2024</a:t>
            </a:fld>
            <a:endParaRPr lang="tr-TR"/>
          </a:p>
        </p:txBody>
      </p:sp>
      <p:sp>
        <p:nvSpPr>
          <p:cNvPr id="5" name="Alt Bilgi Yer Tutucusu 4">
            <a:extLst>
              <a:ext uri="{FF2B5EF4-FFF2-40B4-BE49-F238E27FC236}">
                <a16:creationId xmlns:a16="http://schemas.microsoft.com/office/drawing/2014/main" id="{855A4988-FC98-F436-F629-0353D4F2936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A124AD4-8F6E-85DF-EC63-1F271C5253FD}"/>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168645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B2430C-109F-AB94-733E-92CED5DECBE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B88E90B-40A6-B59B-4E29-C0708087C6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270D68E-B643-AC67-B281-DFD33C80F7ED}"/>
              </a:ext>
            </a:extLst>
          </p:cNvPr>
          <p:cNvSpPr>
            <a:spLocks noGrp="1"/>
          </p:cNvSpPr>
          <p:nvPr>
            <p:ph type="dt" sz="half" idx="10"/>
          </p:nvPr>
        </p:nvSpPr>
        <p:spPr/>
        <p:txBody>
          <a:bodyPr/>
          <a:lstStyle/>
          <a:p>
            <a:fld id="{E4375449-F480-4E76-9110-92275C25D868}" type="datetimeFigureOut">
              <a:rPr lang="tr-TR" smtClean="0"/>
              <a:t>14.05.2024</a:t>
            </a:fld>
            <a:endParaRPr lang="tr-TR"/>
          </a:p>
        </p:txBody>
      </p:sp>
      <p:sp>
        <p:nvSpPr>
          <p:cNvPr id="5" name="Alt Bilgi Yer Tutucusu 4">
            <a:extLst>
              <a:ext uri="{FF2B5EF4-FFF2-40B4-BE49-F238E27FC236}">
                <a16:creationId xmlns:a16="http://schemas.microsoft.com/office/drawing/2014/main" id="{BA8FE275-3F9E-DB26-9058-5520BE33A7E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058A597-8F3A-A61C-D1C7-D7666B562651}"/>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144856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82B3B2-0B8B-00A6-7A23-F6357F279FD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339BEF7-7AC1-6C24-889D-2149F45F22A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0E41D6E-0CF1-0D64-5A2E-BB6FFF39F82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1D3E524-F4AB-AD3B-4AF4-F69E1451085A}"/>
              </a:ext>
            </a:extLst>
          </p:cNvPr>
          <p:cNvSpPr>
            <a:spLocks noGrp="1"/>
          </p:cNvSpPr>
          <p:nvPr>
            <p:ph type="dt" sz="half" idx="10"/>
          </p:nvPr>
        </p:nvSpPr>
        <p:spPr/>
        <p:txBody>
          <a:bodyPr/>
          <a:lstStyle/>
          <a:p>
            <a:fld id="{E4375449-F480-4E76-9110-92275C25D868}" type="datetimeFigureOut">
              <a:rPr lang="tr-TR" smtClean="0"/>
              <a:t>14.05.2024</a:t>
            </a:fld>
            <a:endParaRPr lang="tr-TR"/>
          </a:p>
        </p:txBody>
      </p:sp>
      <p:sp>
        <p:nvSpPr>
          <p:cNvPr id="6" name="Alt Bilgi Yer Tutucusu 5">
            <a:extLst>
              <a:ext uri="{FF2B5EF4-FFF2-40B4-BE49-F238E27FC236}">
                <a16:creationId xmlns:a16="http://schemas.microsoft.com/office/drawing/2014/main" id="{3F6A8CF7-4E1D-728F-F5AD-E3804344A0D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A30614F-5F87-35D3-DE8F-93E7D1144D09}"/>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23579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1C42DB-8AEB-077E-4578-010C55AA024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CEDE46A-D987-3E1F-D5EB-33D20E30D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7E9D82B-1C10-EA7E-EE04-E65D44D6DDB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12D5053-C406-A1F2-ACEE-D03476099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DCE0788-4FEE-0719-F74A-758D3469F0A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E003D6F-2206-9B6C-4802-4867692472E5}"/>
              </a:ext>
            </a:extLst>
          </p:cNvPr>
          <p:cNvSpPr>
            <a:spLocks noGrp="1"/>
          </p:cNvSpPr>
          <p:nvPr>
            <p:ph type="dt" sz="half" idx="10"/>
          </p:nvPr>
        </p:nvSpPr>
        <p:spPr/>
        <p:txBody>
          <a:bodyPr/>
          <a:lstStyle/>
          <a:p>
            <a:fld id="{E4375449-F480-4E76-9110-92275C25D868}" type="datetimeFigureOut">
              <a:rPr lang="tr-TR" smtClean="0"/>
              <a:t>14.05.2024</a:t>
            </a:fld>
            <a:endParaRPr lang="tr-TR"/>
          </a:p>
        </p:txBody>
      </p:sp>
      <p:sp>
        <p:nvSpPr>
          <p:cNvPr id="8" name="Alt Bilgi Yer Tutucusu 7">
            <a:extLst>
              <a:ext uri="{FF2B5EF4-FFF2-40B4-BE49-F238E27FC236}">
                <a16:creationId xmlns:a16="http://schemas.microsoft.com/office/drawing/2014/main" id="{2AED7627-414D-BD6B-9E7C-9B9670F86C2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A4228E4-60F5-80FD-9661-94BCC07EDD5B}"/>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149257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BF9C46-BF90-3FEA-A5C4-70D12F06D1E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DEF52B5-4F7A-80FE-6E31-74D757F3F4D8}"/>
              </a:ext>
            </a:extLst>
          </p:cNvPr>
          <p:cNvSpPr>
            <a:spLocks noGrp="1"/>
          </p:cNvSpPr>
          <p:nvPr>
            <p:ph type="dt" sz="half" idx="10"/>
          </p:nvPr>
        </p:nvSpPr>
        <p:spPr/>
        <p:txBody>
          <a:bodyPr/>
          <a:lstStyle/>
          <a:p>
            <a:fld id="{E4375449-F480-4E76-9110-92275C25D868}" type="datetimeFigureOut">
              <a:rPr lang="tr-TR" smtClean="0"/>
              <a:t>14.05.2024</a:t>
            </a:fld>
            <a:endParaRPr lang="tr-TR"/>
          </a:p>
        </p:txBody>
      </p:sp>
      <p:sp>
        <p:nvSpPr>
          <p:cNvPr id="4" name="Alt Bilgi Yer Tutucusu 3">
            <a:extLst>
              <a:ext uri="{FF2B5EF4-FFF2-40B4-BE49-F238E27FC236}">
                <a16:creationId xmlns:a16="http://schemas.microsoft.com/office/drawing/2014/main" id="{39DD536B-B8B5-7BAE-429D-802119E4842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AF31ADA-4E4F-2D34-42D8-8071EF903C2D}"/>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5531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AD58380-19D8-EF30-653D-1A280B99F7A2}"/>
              </a:ext>
            </a:extLst>
          </p:cNvPr>
          <p:cNvSpPr>
            <a:spLocks noGrp="1"/>
          </p:cNvSpPr>
          <p:nvPr>
            <p:ph type="dt" sz="half" idx="10"/>
          </p:nvPr>
        </p:nvSpPr>
        <p:spPr/>
        <p:txBody>
          <a:bodyPr/>
          <a:lstStyle/>
          <a:p>
            <a:fld id="{E4375449-F480-4E76-9110-92275C25D868}" type="datetimeFigureOut">
              <a:rPr lang="tr-TR" smtClean="0"/>
              <a:t>14.05.2024</a:t>
            </a:fld>
            <a:endParaRPr lang="tr-TR"/>
          </a:p>
        </p:txBody>
      </p:sp>
      <p:sp>
        <p:nvSpPr>
          <p:cNvPr id="3" name="Alt Bilgi Yer Tutucusu 2">
            <a:extLst>
              <a:ext uri="{FF2B5EF4-FFF2-40B4-BE49-F238E27FC236}">
                <a16:creationId xmlns:a16="http://schemas.microsoft.com/office/drawing/2014/main" id="{4C6CECEF-F0D6-E6F6-C0BB-F6B0F6D6E0C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43054E9-7960-D442-87A8-0873D1DEB86E}"/>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207258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93D87D-A921-1993-FBA3-295E3F1386D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A65D10B-B81E-B0B1-CB0D-C30B743C37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13DDCCB-DAA0-89CB-E0F8-E2BF728A6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CF3381F-2F2A-184A-F8F8-FF2F2D63496C}"/>
              </a:ext>
            </a:extLst>
          </p:cNvPr>
          <p:cNvSpPr>
            <a:spLocks noGrp="1"/>
          </p:cNvSpPr>
          <p:nvPr>
            <p:ph type="dt" sz="half" idx="10"/>
          </p:nvPr>
        </p:nvSpPr>
        <p:spPr/>
        <p:txBody>
          <a:bodyPr/>
          <a:lstStyle/>
          <a:p>
            <a:fld id="{E4375449-F480-4E76-9110-92275C25D868}" type="datetimeFigureOut">
              <a:rPr lang="tr-TR" smtClean="0"/>
              <a:t>14.05.2024</a:t>
            </a:fld>
            <a:endParaRPr lang="tr-TR"/>
          </a:p>
        </p:txBody>
      </p:sp>
      <p:sp>
        <p:nvSpPr>
          <p:cNvPr id="6" name="Alt Bilgi Yer Tutucusu 5">
            <a:extLst>
              <a:ext uri="{FF2B5EF4-FFF2-40B4-BE49-F238E27FC236}">
                <a16:creationId xmlns:a16="http://schemas.microsoft.com/office/drawing/2014/main" id="{B2AB7189-3DAD-3845-F477-E79984E90CE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EB088D8-2CBF-6D1E-6EF5-3ADC435CD0FD}"/>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193792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BEA86C-6009-60B8-6673-09DD8F852AE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0597D6-EA49-CA97-9E3F-BAA1ED01B2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FE81939-973A-4D7D-DD71-6B1CBC292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6F241C0-F2B9-810A-41D7-3F08DA4A4EE0}"/>
              </a:ext>
            </a:extLst>
          </p:cNvPr>
          <p:cNvSpPr>
            <a:spLocks noGrp="1"/>
          </p:cNvSpPr>
          <p:nvPr>
            <p:ph type="dt" sz="half" idx="10"/>
          </p:nvPr>
        </p:nvSpPr>
        <p:spPr/>
        <p:txBody>
          <a:bodyPr/>
          <a:lstStyle/>
          <a:p>
            <a:fld id="{E4375449-F480-4E76-9110-92275C25D868}" type="datetimeFigureOut">
              <a:rPr lang="tr-TR" smtClean="0"/>
              <a:t>14.05.2024</a:t>
            </a:fld>
            <a:endParaRPr lang="tr-TR"/>
          </a:p>
        </p:txBody>
      </p:sp>
      <p:sp>
        <p:nvSpPr>
          <p:cNvPr id="6" name="Alt Bilgi Yer Tutucusu 5">
            <a:extLst>
              <a:ext uri="{FF2B5EF4-FFF2-40B4-BE49-F238E27FC236}">
                <a16:creationId xmlns:a16="http://schemas.microsoft.com/office/drawing/2014/main" id="{DFAB6A5D-FF7F-906F-D807-1BBFD12E36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BE24A61-1E50-7EF2-29F0-054F495CDB21}"/>
              </a:ext>
            </a:extLst>
          </p:cNvPr>
          <p:cNvSpPr>
            <a:spLocks noGrp="1"/>
          </p:cNvSpPr>
          <p:nvPr>
            <p:ph type="sldNum" sz="quarter" idx="12"/>
          </p:nvPr>
        </p:nvSpPr>
        <p:spPr/>
        <p:txBody>
          <a:bodyPr/>
          <a:lstStyle/>
          <a:p>
            <a:fld id="{CB752AF5-1F6F-425F-A926-FF2BB71FFE39}" type="slidenum">
              <a:rPr lang="tr-TR" smtClean="0"/>
              <a:t>‹#›</a:t>
            </a:fld>
            <a:endParaRPr lang="tr-TR"/>
          </a:p>
        </p:txBody>
      </p:sp>
    </p:spTree>
    <p:extLst>
      <p:ext uri="{BB962C8B-B14F-4D97-AF65-F5344CB8AC3E}">
        <p14:creationId xmlns:p14="http://schemas.microsoft.com/office/powerpoint/2010/main" val="337348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7DD8353-21D4-EA4B-264D-6C078E02C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5F0D9D2-1E38-25EB-00B3-C6585D76FA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07D849-B8F5-6368-650B-83340C29EA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375449-F480-4E76-9110-92275C25D868}" type="datetimeFigureOut">
              <a:rPr lang="tr-TR" smtClean="0"/>
              <a:t>14.05.2024</a:t>
            </a:fld>
            <a:endParaRPr lang="tr-TR"/>
          </a:p>
        </p:txBody>
      </p:sp>
      <p:sp>
        <p:nvSpPr>
          <p:cNvPr id="5" name="Alt Bilgi Yer Tutucusu 4">
            <a:extLst>
              <a:ext uri="{FF2B5EF4-FFF2-40B4-BE49-F238E27FC236}">
                <a16:creationId xmlns:a16="http://schemas.microsoft.com/office/drawing/2014/main" id="{C0F9F022-A655-DBD1-BACA-B9247029D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71A75D98-049F-F52C-6736-EB4782107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752AF5-1F6F-425F-A926-FF2BB71FFE39}" type="slidenum">
              <a:rPr lang="tr-TR" smtClean="0"/>
              <a:t>‹#›</a:t>
            </a:fld>
            <a:endParaRPr lang="tr-TR"/>
          </a:p>
        </p:txBody>
      </p:sp>
    </p:spTree>
    <p:extLst>
      <p:ext uri="{BB962C8B-B14F-4D97-AF65-F5344CB8AC3E}">
        <p14:creationId xmlns:p14="http://schemas.microsoft.com/office/powerpoint/2010/main" val="1217550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urkiye.gov.tr/spas-mustahaklik-sorgulam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shmyo.ksbu.edu.tr/defaultx/sayfa/2021/staj-rehberi"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osman.ozen@ksbu.edu.tr" TargetMode="External"/><Relationship Id="rId2" Type="http://schemas.openxmlformats.org/officeDocument/2006/relationships/hyperlink" Target="mailto:guzin.ayan@ksbu.edu.tr" TargetMode="External"/><Relationship Id="rId1" Type="http://schemas.openxmlformats.org/officeDocument/2006/relationships/slideLayout" Target="../slideLayouts/slideLayout2.xml"/><Relationship Id="rId6" Type="http://schemas.openxmlformats.org/officeDocument/2006/relationships/hyperlink" Target="mailto:emineesin.caliskan@ksbu.edu.tr" TargetMode="External"/><Relationship Id="rId5" Type="http://schemas.openxmlformats.org/officeDocument/2006/relationships/hyperlink" Target="mailto:saadet.bartan@ksbu.edu.tr" TargetMode="External"/><Relationship Id="rId4" Type="http://schemas.openxmlformats.org/officeDocument/2006/relationships/hyperlink" Target="mailto:Melike.pehlivan@ksbu.edu.t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estksbu.ksbu.edu.tr/duyuru_medya/uploads/59/596637f073ce97d_ulusal_staj_programi_sik_sorulan_sorular.pdf"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kariyerkapisi.cbiko.gov.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shmyo.ksbu.edu.tr/defaultx/sayfa/2021/staj-rehber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kariyerkapisi.cbiko.gov.t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c 1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05FE6E07-8FDB-CD91-3321-61F2620804A3}"/>
              </a:ext>
            </a:extLst>
          </p:cNvPr>
          <p:cNvSpPr>
            <a:spLocks noGrp="1"/>
          </p:cNvSpPr>
          <p:nvPr>
            <p:ph type="ctrTitle"/>
          </p:nvPr>
        </p:nvSpPr>
        <p:spPr>
          <a:xfrm>
            <a:off x="892817" y="1370171"/>
            <a:ext cx="4606913" cy="2387600"/>
          </a:xfrm>
        </p:spPr>
        <p:txBody>
          <a:bodyPr>
            <a:normAutofit/>
          </a:bodyPr>
          <a:lstStyle/>
          <a:p>
            <a:pPr algn="l"/>
            <a:r>
              <a:rPr lang="tr-TR" sz="5100" b="1" dirty="0">
                <a:solidFill>
                  <a:srgbClr val="FFFFFF"/>
                </a:solidFill>
              </a:rPr>
              <a:t>STAJ İŞLEMLERİ İŞ AKIŞI</a:t>
            </a:r>
          </a:p>
        </p:txBody>
      </p:sp>
      <p:sp>
        <p:nvSpPr>
          <p:cNvPr id="3" name="Alt Başlık 2">
            <a:extLst>
              <a:ext uri="{FF2B5EF4-FFF2-40B4-BE49-F238E27FC236}">
                <a16:creationId xmlns:a16="http://schemas.microsoft.com/office/drawing/2014/main" id="{1DC1244F-2911-BBBE-87A4-DA6460187BFF}"/>
              </a:ext>
            </a:extLst>
          </p:cNvPr>
          <p:cNvSpPr>
            <a:spLocks noGrp="1"/>
          </p:cNvSpPr>
          <p:nvPr>
            <p:ph type="subTitle" idx="1"/>
          </p:nvPr>
        </p:nvSpPr>
        <p:spPr>
          <a:xfrm>
            <a:off x="892817" y="3849845"/>
            <a:ext cx="4425551" cy="1881751"/>
          </a:xfrm>
        </p:spPr>
        <p:txBody>
          <a:bodyPr>
            <a:normAutofit/>
          </a:bodyPr>
          <a:lstStyle/>
          <a:p>
            <a:pPr algn="l"/>
            <a:r>
              <a:rPr lang="tr-TR">
                <a:solidFill>
                  <a:srgbClr val="FFFFFF"/>
                </a:solidFill>
              </a:rPr>
              <a:t>GEDİZ SAĞLIK HİZMETLERİ MESLEK YÜKSEKOKULU</a:t>
            </a:r>
          </a:p>
          <a:p>
            <a:pPr algn="l"/>
            <a:r>
              <a:rPr lang="tr-TR">
                <a:solidFill>
                  <a:srgbClr val="FFFFFF"/>
                </a:solidFill>
              </a:rPr>
              <a:t>©2024</a:t>
            </a:r>
          </a:p>
        </p:txBody>
      </p:sp>
      <p:sp>
        <p:nvSpPr>
          <p:cNvPr id="16" name="Oval 1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logo, simge, sembol, amblem, grafik içeren bir resim&#10;&#10;Açıklama otomatik olarak oluşturuldu">
            <a:extLst>
              <a:ext uri="{FF2B5EF4-FFF2-40B4-BE49-F238E27FC236}">
                <a16:creationId xmlns:a16="http://schemas.microsoft.com/office/drawing/2014/main" id="{584D8D74-4CD7-B2E0-459F-3BE300228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098" y="270180"/>
            <a:ext cx="2239743"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7" name="Resim 6" descr="logo, amblem, simge, sembol, ticari marka içeren bir resim&#10;&#10;Açıklama otomatik olarak oluşturuldu">
            <a:extLst>
              <a:ext uri="{FF2B5EF4-FFF2-40B4-BE49-F238E27FC236}">
                <a16:creationId xmlns:a16="http://schemas.microsoft.com/office/drawing/2014/main" id="{6C81EADA-558C-F13E-E5F4-69CAA818F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703" y="3884066"/>
            <a:ext cx="2554393"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215438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33AC60D-6A5A-FCB2-B26C-9D41644FC2CB}"/>
              </a:ext>
            </a:extLst>
          </p:cNvPr>
          <p:cNvSpPr>
            <a:spLocks noGrp="1"/>
          </p:cNvSpPr>
          <p:nvPr>
            <p:ph type="title"/>
          </p:nvPr>
        </p:nvSpPr>
        <p:spPr>
          <a:xfrm>
            <a:off x="630936" y="640080"/>
            <a:ext cx="4818888" cy="1481328"/>
          </a:xfrm>
        </p:spPr>
        <p:txBody>
          <a:bodyPr anchor="b">
            <a:normAutofit/>
          </a:bodyPr>
          <a:lstStyle/>
          <a:p>
            <a:r>
              <a:rPr lang="tr-TR" sz="3600" b="1" i="1" dirty="0"/>
              <a:t>Ek 2 - SGK </a:t>
            </a:r>
            <a:r>
              <a:rPr lang="tr-TR" sz="3600" b="1" i="1" dirty="0" err="1"/>
              <a:t>Müstehaklık</a:t>
            </a:r>
            <a:r>
              <a:rPr lang="tr-TR" sz="3600" b="1" i="1" dirty="0"/>
              <a:t> Belgesi</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0952E68-075F-DFA4-F4DB-8791CC35F486}"/>
              </a:ext>
            </a:extLst>
          </p:cNvPr>
          <p:cNvSpPr>
            <a:spLocks noGrp="1"/>
          </p:cNvSpPr>
          <p:nvPr>
            <p:ph idx="1"/>
          </p:nvPr>
        </p:nvSpPr>
        <p:spPr>
          <a:xfrm>
            <a:off x="630936" y="2660904"/>
            <a:ext cx="4818888" cy="3547872"/>
          </a:xfrm>
        </p:spPr>
        <p:txBody>
          <a:bodyPr anchor="t">
            <a:normAutofit/>
          </a:bodyPr>
          <a:lstStyle/>
          <a:p>
            <a:pPr algn="just"/>
            <a:r>
              <a:rPr lang="tr-TR" sz="2200" dirty="0"/>
              <a:t>İl ve ilçelerde bulunan Sosyal Güvenlik Kurumu birimlerine şahsen başvurarak veya </a:t>
            </a:r>
            <a:r>
              <a:rPr lang="tr-TR" sz="2200" dirty="0">
                <a:hlinkClick r:id="rId2"/>
              </a:rPr>
              <a:t>https://www.turkiye.gov.tr/spas-mustahaklik-sorgulama</a:t>
            </a:r>
            <a:r>
              <a:rPr lang="tr-TR" sz="2200" dirty="0"/>
              <a:t> adresinden alınabilir.</a:t>
            </a:r>
          </a:p>
          <a:p>
            <a:pPr algn="just"/>
            <a:r>
              <a:rPr lang="tr-TR" sz="2200" dirty="0"/>
              <a:t>Giriş yapıldıktan sonra Barkodlu Belge Oluştur sekmesine tıklanılarak evrakın çıktısı alınır.</a:t>
            </a:r>
          </a:p>
        </p:txBody>
      </p:sp>
      <p:pic>
        <p:nvPicPr>
          <p:cNvPr id="5" name="Resim 4" descr="metin, ekran görüntüsü, yazılım, web sayfası içeren bir resim&#10;&#10;Açıklama otomatik olarak oluşturuldu">
            <a:extLst>
              <a:ext uri="{FF2B5EF4-FFF2-40B4-BE49-F238E27FC236}">
                <a16:creationId xmlns:a16="http://schemas.microsoft.com/office/drawing/2014/main" id="{55AF1C97-E5D3-1448-6BA5-C072D3BC6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048" y="1545656"/>
            <a:ext cx="5458968" cy="3766687"/>
          </a:xfrm>
          <a:prstGeom prst="rect">
            <a:avLst/>
          </a:prstGeom>
        </p:spPr>
      </p:pic>
    </p:spTree>
    <p:extLst>
      <p:ext uri="{BB962C8B-B14F-4D97-AF65-F5344CB8AC3E}">
        <p14:creationId xmlns:p14="http://schemas.microsoft.com/office/powerpoint/2010/main" val="404917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35E232-219B-0251-03CB-7D3C5D345409}"/>
              </a:ext>
            </a:extLst>
          </p:cNvPr>
          <p:cNvSpPr>
            <a:spLocks noGrp="1"/>
          </p:cNvSpPr>
          <p:nvPr>
            <p:ph type="title"/>
          </p:nvPr>
        </p:nvSpPr>
        <p:spPr>
          <a:xfrm>
            <a:off x="5894962" y="479493"/>
            <a:ext cx="5458838" cy="1325563"/>
          </a:xfrm>
        </p:spPr>
        <p:txBody>
          <a:bodyPr>
            <a:normAutofit/>
          </a:bodyPr>
          <a:lstStyle/>
          <a:p>
            <a:r>
              <a:rPr lang="tr-TR" sz="4000" b="1" i="1" dirty="0"/>
              <a:t>Ek 3 - Staj Sözleşmesi</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3B1F61DD-EE1E-B0ED-C8A3-BBCC782564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3323" y="751037"/>
            <a:ext cx="5027522" cy="522773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çerik Yer Tutucusu 2">
            <a:extLst>
              <a:ext uri="{FF2B5EF4-FFF2-40B4-BE49-F238E27FC236}">
                <a16:creationId xmlns:a16="http://schemas.microsoft.com/office/drawing/2014/main" id="{6DCED887-F038-4FCD-9178-C266D3291E7E}"/>
              </a:ext>
            </a:extLst>
          </p:cNvPr>
          <p:cNvSpPr>
            <a:spLocks noGrp="1"/>
          </p:cNvSpPr>
          <p:nvPr>
            <p:ph idx="1"/>
          </p:nvPr>
        </p:nvSpPr>
        <p:spPr>
          <a:xfrm>
            <a:off x="5894962" y="1984443"/>
            <a:ext cx="5458838" cy="4192520"/>
          </a:xfrm>
        </p:spPr>
        <p:txBody>
          <a:bodyPr>
            <a:noAutofit/>
          </a:bodyPr>
          <a:lstStyle/>
          <a:p>
            <a:pPr algn="just"/>
            <a:r>
              <a:rPr lang="tr-TR" sz="2200" dirty="0"/>
              <a:t>Staj sözleşmesi eksiksiz ve doğru bir şekilde doldurularak 3 nüsha olacak şekilde hazırlanır (Üniversite, İlgili Kurum ve Öğrenci). </a:t>
            </a:r>
          </a:p>
          <a:p>
            <a:pPr algn="just"/>
            <a:r>
              <a:rPr lang="tr-TR" sz="2200" dirty="0"/>
              <a:t>Bazı kurumların kendi staj sözleşmeleri olabilir. Bunun için öncelikle staj yapacağınız kurum yetkilisiyle görüşerek staj sözleşmelerinin olup olmadığını sorgulayınız. Eğer kendi sözleşmeleri varsa okulumuzun istemiş olduğu staj sözleşmesini ilgili kurum yetkilisine imzalatınız. Aynı zamanda onların istemiş olduğu sözleşmeyi de okulumuza imzalatarak kuruma teslim edebilirsiniz. </a:t>
            </a:r>
          </a:p>
        </p:txBody>
      </p:sp>
    </p:spTree>
    <p:extLst>
      <p:ext uri="{BB962C8B-B14F-4D97-AF65-F5344CB8AC3E}">
        <p14:creationId xmlns:p14="http://schemas.microsoft.com/office/powerpoint/2010/main" val="369967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75D6078C-D5E8-37A9-EB6C-2B0E27367DEB}"/>
              </a:ext>
            </a:extLst>
          </p:cNvPr>
          <p:cNvSpPr>
            <a:spLocks noGrp="1"/>
          </p:cNvSpPr>
          <p:nvPr>
            <p:ph type="title"/>
          </p:nvPr>
        </p:nvSpPr>
        <p:spPr>
          <a:xfrm>
            <a:off x="5894962" y="479493"/>
            <a:ext cx="5458838" cy="1325563"/>
          </a:xfrm>
        </p:spPr>
        <p:txBody>
          <a:bodyPr>
            <a:normAutofit/>
          </a:bodyPr>
          <a:lstStyle/>
          <a:p>
            <a:r>
              <a:rPr lang="tr-TR" sz="4000" b="1" i="1" dirty="0"/>
              <a:t>Ek 3 - Staj Sözleşmesi</a:t>
            </a:r>
            <a:endParaRPr lang="tr-TR" sz="4000" dirty="0"/>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D8A6CBF1-A17B-4C70-C7C9-2ECACDF3DC67}"/>
              </a:ext>
            </a:extLst>
          </p:cNvPr>
          <p:cNvPicPr>
            <a:picLocks noChangeAspect="1"/>
          </p:cNvPicPr>
          <p:nvPr/>
        </p:nvPicPr>
        <p:blipFill>
          <a:blip r:embed="rId2"/>
          <a:stretch>
            <a:fillRect/>
          </a:stretch>
        </p:blipFill>
        <p:spPr>
          <a:xfrm>
            <a:off x="472496" y="1544709"/>
            <a:ext cx="5326609" cy="394169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çerik Yer Tutucusu 2">
            <a:extLst>
              <a:ext uri="{FF2B5EF4-FFF2-40B4-BE49-F238E27FC236}">
                <a16:creationId xmlns:a16="http://schemas.microsoft.com/office/drawing/2014/main" id="{2140C972-F02A-A740-ABDA-8104553598FC}"/>
              </a:ext>
            </a:extLst>
          </p:cNvPr>
          <p:cNvSpPr>
            <a:spLocks noGrp="1"/>
          </p:cNvSpPr>
          <p:nvPr>
            <p:ph idx="1"/>
          </p:nvPr>
        </p:nvSpPr>
        <p:spPr>
          <a:xfrm>
            <a:off x="5894962" y="1984443"/>
            <a:ext cx="5458838" cy="4192520"/>
          </a:xfrm>
        </p:spPr>
        <p:txBody>
          <a:bodyPr>
            <a:normAutofit fontScale="92500" lnSpcReduction="20000"/>
          </a:bodyPr>
          <a:lstStyle/>
          <a:p>
            <a:pPr algn="just"/>
            <a:r>
              <a:rPr lang="tr-TR" dirty="0"/>
              <a:t>Sözleşmede yer alan maddeleri mutlaka okuyunuz. (4 sayfa)</a:t>
            </a:r>
          </a:p>
          <a:p>
            <a:pPr algn="just"/>
            <a:r>
              <a:rPr lang="tr-TR" dirty="0"/>
              <a:t>Sözleşmenin son sayfasında yer alan öğrenci kısmı imzalanmalıdır. (3 nüshanın hepsi için) </a:t>
            </a:r>
          </a:p>
          <a:p>
            <a:pPr algn="just"/>
            <a:r>
              <a:rPr lang="tr-TR" dirty="0"/>
              <a:t>Sonrasında MYO müdürü/yardımcılarına ilgili kısım imzalatılmalıdır. </a:t>
            </a:r>
          </a:p>
          <a:p>
            <a:pPr algn="just"/>
            <a:r>
              <a:rPr lang="tr-TR" dirty="0"/>
              <a:t>Okul ile ilgili imza ve kontrol süreçleri bitince staj yapılacak kurumun imza kısmı imzalatılarak 1 nüshası okula staj işlerine teslim edilmelidir.</a:t>
            </a:r>
          </a:p>
        </p:txBody>
      </p:sp>
    </p:spTree>
    <p:extLst>
      <p:ext uri="{BB962C8B-B14F-4D97-AF65-F5344CB8AC3E}">
        <p14:creationId xmlns:p14="http://schemas.microsoft.com/office/powerpoint/2010/main" val="423080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BF51019-B427-E674-7872-50AF58BA4651}"/>
              </a:ext>
            </a:extLst>
          </p:cNvPr>
          <p:cNvSpPr>
            <a:spLocks noGrp="1"/>
          </p:cNvSpPr>
          <p:nvPr>
            <p:ph type="title"/>
          </p:nvPr>
        </p:nvSpPr>
        <p:spPr>
          <a:xfrm>
            <a:off x="640080" y="325369"/>
            <a:ext cx="4368602" cy="1956841"/>
          </a:xfrm>
        </p:spPr>
        <p:txBody>
          <a:bodyPr anchor="b">
            <a:noAutofit/>
          </a:bodyPr>
          <a:lstStyle/>
          <a:p>
            <a:r>
              <a:rPr lang="tr-TR" sz="4000" b="1" i="1" dirty="0"/>
              <a:t>Ek 4 – İş Sağlığı ve Güvenliği Belgesi</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9290CED-82FE-2DA8-3DC0-AAA752B281EC}"/>
              </a:ext>
            </a:extLst>
          </p:cNvPr>
          <p:cNvSpPr>
            <a:spLocks noGrp="1"/>
          </p:cNvSpPr>
          <p:nvPr>
            <p:ph idx="1"/>
          </p:nvPr>
        </p:nvSpPr>
        <p:spPr>
          <a:xfrm>
            <a:off x="640080" y="2872899"/>
            <a:ext cx="4243589" cy="3320668"/>
          </a:xfrm>
        </p:spPr>
        <p:txBody>
          <a:bodyPr>
            <a:normAutofit/>
          </a:bodyPr>
          <a:lstStyle/>
          <a:p>
            <a:pPr algn="just"/>
            <a:r>
              <a:rPr lang="tr-TR" sz="2000" dirty="0"/>
              <a:t>İş Sağlığı ve Güvenliği Belgesi </a:t>
            </a:r>
            <a:r>
              <a:rPr lang="tr-TR" sz="2000" b="1" dirty="0"/>
              <a:t>son 1 yıl içinde</a:t>
            </a:r>
            <a:r>
              <a:rPr lang="tr-TR" sz="2000" dirty="0"/>
              <a:t> İş Sağlığı ve Güvenliği dersini alarak başarılı olmuş tüm öğrencilerimiz için düzenlenecektir. </a:t>
            </a:r>
          </a:p>
          <a:p>
            <a:pPr algn="just"/>
            <a:r>
              <a:rPr lang="tr-TR" sz="2000" dirty="0"/>
              <a:t>Başka bir eğitim kurumundan da İSG belgesi alabilirsiniz. Tüm belgelerin geçerliliği 1 yıldır.</a:t>
            </a:r>
          </a:p>
        </p:txBody>
      </p:sp>
      <p:pic>
        <p:nvPicPr>
          <p:cNvPr id="4" name="Resim 3">
            <a:extLst>
              <a:ext uri="{FF2B5EF4-FFF2-40B4-BE49-F238E27FC236}">
                <a16:creationId xmlns:a16="http://schemas.microsoft.com/office/drawing/2014/main" id="{6D7BBC90-A255-D301-F010-992165FBE837}"/>
              </a:ext>
            </a:extLst>
          </p:cNvPr>
          <p:cNvPicPr>
            <a:picLocks noChangeAspect="1"/>
          </p:cNvPicPr>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81840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752A479-DEAE-28C3-E43C-0DAD158468DC}"/>
              </a:ext>
            </a:extLst>
          </p:cNvPr>
          <p:cNvSpPr>
            <a:spLocks noGrp="1"/>
          </p:cNvSpPr>
          <p:nvPr>
            <p:ph type="title"/>
          </p:nvPr>
        </p:nvSpPr>
        <p:spPr>
          <a:xfrm>
            <a:off x="5297762" y="329184"/>
            <a:ext cx="6251110" cy="1783080"/>
          </a:xfrm>
        </p:spPr>
        <p:txBody>
          <a:bodyPr anchor="b">
            <a:normAutofit/>
          </a:bodyPr>
          <a:lstStyle/>
          <a:p>
            <a:r>
              <a:rPr lang="tr-TR" sz="5400"/>
              <a:t>Staj Başvuru Formu</a:t>
            </a:r>
          </a:p>
        </p:txBody>
      </p:sp>
      <p:pic>
        <p:nvPicPr>
          <p:cNvPr id="5" name="İçerik Yer Tutucusu 4">
            <a:extLst>
              <a:ext uri="{FF2B5EF4-FFF2-40B4-BE49-F238E27FC236}">
                <a16:creationId xmlns:a16="http://schemas.microsoft.com/office/drawing/2014/main" id="{3BA4F92B-5643-08FA-C1B2-7D8778DAE8CF}"/>
              </a:ext>
            </a:extLst>
          </p:cNvPr>
          <p:cNvPicPr>
            <a:picLocks noChangeAspect="1"/>
          </p:cNvPicPr>
          <p:nvPr/>
        </p:nvPicPr>
        <p:blipFill rotWithShape="1">
          <a:blip r:embed="rId2"/>
          <a:srcRect r="1" b="244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7584E58-095A-9C11-B9DB-FD600559FCDF}"/>
              </a:ext>
            </a:extLst>
          </p:cNvPr>
          <p:cNvSpPr>
            <a:spLocks noGrp="1"/>
          </p:cNvSpPr>
          <p:nvPr>
            <p:ph idx="1"/>
          </p:nvPr>
        </p:nvSpPr>
        <p:spPr>
          <a:xfrm>
            <a:off x="5297762" y="2706624"/>
            <a:ext cx="6251110" cy="3483864"/>
          </a:xfrm>
        </p:spPr>
        <p:txBody>
          <a:bodyPr>
            <a:normAutofit lnSpcReduction="10000"/>
          </a:bodyPr>
          <a:lstStyle/>
          <a:p>
            <a:pPr algn="just"/>
            <a:r>
              <a:rPr lang="tr-TR" sz="2200" dirty="0"/>
              <a:t>Staj Başvuru </a:t>
            </a:r>
            <a:r>
              <a:rPr lang="tr-TR" sz="2200" dirty="0" err="1"/>
              <a:t>Formu’na</a:t>
            </a:r>
            <a:r>
              <a:rPr lang="tr-TR" sz="2200" dirty="0"/>
              <a:t> </a:t>
            </a:r>
            <a:r>
              <a:rPr lang="tr-TR" sz="2200" dirty="0">
                <a:hlinkClick r:id="rId3"/>
              </a:rPr>
              <a:t>https://gshmyo.ksbu.edu.tr/defaultx/sayfa/2021/staj-rehberi</a:t>
            </a:r>
            <a:r>
              <a:rPr lang="tr-TR" sz="2200" dirty="0"/>
              <a:t> adresinden ulaşabilirsiniz.</a:t>
            </a:r>
          </a:p>
          <a:p>
            <a:pPr algn="just"/>
            <a:r>
              <a:rPr lang="tr-TR" sz="2200" dirty="0"/>
              <a:t>Formda, öğrenci, kurum yetkilisi ve bölüm başkanı tarafından doldurulacak 3 bölüm bulunmaktadır.</a:t>
            </a:r>
          </a:p>
          <a:p>
            <a:pPr algn="just"/>
            <a:r>
              <a:rPr lang="tr-TR" sz="2200" dirty="0"/>
              <a:t>Öğrenci kendisine ait kısmı eksiksiz ve doğru olarak doldurduktan sonra kurum yetkilisine doldurtur ve imzalatır. Ardından staj yapmasının uygunluğuna dair bölüm başkanı/</a:t>
            </a:r>
            <a:r>
              <a:rPr lang="tr-TR" sz="2200" dirty="0" err="1"/>
              <a:t>yrd</a:t>
            </a:r>
            <a:r>
              <a:rPr lang="tr-TR" sz="2200" dirty="0"/>
              <a:t>.’</a:t>
            </a:r>
            <a:r>
              <a:rPr lang="tr-TR" sz="2200" dirty="0" err="1"/>
              <a:t>na</a:t>
            </a:r>
            <a:r>
              <a:rPr lang="tr-TR" sz="2200" dirty="0"/>
              <a:t> imzalatır.</a:t>
            </a:r>
          </a:p>
        </p:txBody>
      </p:sp>
    </p:spTree>
    <p:extLst>
      <p:ext uri="{BB962C8B-B14F-4D97-AF65-F5344CB8AC3E}">
        <p14:creationId xmlns:p14="http://schemas.microsoft.com/office/powerpoint/2010/main" val="390888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A0E718-24E1-A86E-B462-4108595FB7F6}"/>
              </a:ext>
            </a:extLst>
          </p:cNvPr>
          <p:cNvSpPr>
            <a:spLocks noGrp="1"/>
          </p:cNvSpPr>
          <p:nvPr>
            <p:ph type="title"/>
          </p:nvPr>
        </p:nvSpPr>
        <p:spPr/>
        <p:txBody>
          <a:bodyPr>
            <a:normAutofit/>
          </a:bodyPr>
          <a:lstStyle/>
          <a:p>
            <a:r>
              <a:rPr lang="tr-TR" sz="4000" b="1" i="1" dirty="0"/>
              <a:t>Bölüm Başkanları</a:t>
            </a:r>
          </a:p>
        </p:txBody>
      </p:sp>
      <p:graphicFrame>
        <p:nvGraphicFramePr>
          <p:cNvPr id="4" name="İçerik Yer Tutucusu 3">
            <a:extLst>
              <a:ext uri="{FF2B5EF4-FFF2-40B4-BE49-F238E27FC236}">
                <a16:creationId xmlns:a16="http://schemas.microsoft.com/office/drawing/2014/main" id="{B8C42FF9-127E-A5D5-2E5C-4B08E747E059}"/>
              </a:ext>
            </a:extLst>
          </p:cNvPr>
          <p:cNvGraphicFramePr>
            <a:graphicFrameLocks noGrp="1"/>
          </p:cNvGraphicFramePr>
          <p:nvPr>
            <p:ph idx="1"/>
            <p:extLst>
              <p:ext uri="{D42A27DB-BD31-4B8C-83A1-F6EECF244321}">
                <p14:modId xmlns:p14="http://schemas.microsoft.com/office/powerpoint/2010/main" val="1459526166"/>
              </p:ext>
            </p:extLst>
          </p:nvPr>
        </p:nvGraphicFramePr>
        <p:xfrm>
          <a:off x="838200" y="1825625"/>
          <a:ext cx="10515597" cy="42113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491131831"/>
                    </a:ext>
                  </a:extLst>
                </a:gridCol>
                <a:gridCol w="3505199">
                  <a:extLst>
                    <a:ext uri="{9D8B030D-6E8A-4147-A177-3AD203B41FA5}">
                      <a16:colId xmlns:a16="http://schemas.microsoft.com/office/drawing/2014/main" val="3888579448"/>
                    </a:ext>
                  </a:extLst>
                </a:gridCol>
                <a:gridCol w="3505199">
                  <a:extLst>
                    <a:ext uri="{9D8B030D-6E8A-4147-A177-3AD203B41FA5}">
                      <a16:colId xmlns:a16="http://schemas.microsoft.com/office/drawing/2014/main" val="3563647572"/>
                    </a:ext>
                  </a:extLst>
                </a:gridCol>
              </a:tblGrid>
              <a:tr h="370840">
                <a:tc>
                  <a:txBody>
                    <a:bodyPr/>
                    <a:lstStyle/>
                    <a:p>
                      <a:r>
                        <a:rPr lang="tr-TR" dirty="0"/>
                        <a:t>PROGRAM</a:t>
                      </a:r>
                    </a:p>
                  </a:txBody>
                  <a:tcPr/>
                </a:tc>
                <a:tc>
                  <a:txBody>
                    <a:bodyPr/>
                    <a:lstStyle/>
                    <a:p>
                      <a:r>
                        <a:rPr lang="tr-TR" dirty="0"/>
                        <a:t>ÖĞRETİM ELEMANI</a:t>
                      </a:r>
                    </a:p>
                  </a:txBody>
                  <a:tcPr/>
                </a:tc>
                <a:tc>
                  <a:txBody>
                    <a:bodyPr/>
                    <a:lstStyle/>
                    <a:p>
                      <a:r>
                        <a:rPr lang="tr-TR" dirty="0"/>
                        <a:t>İLETİŞİM</a:t>
                      </a:r>
                    </a:p>
                  </a:txBody>
                  <a:tcPr/>
                </a:tc>
                <a:extLst>
                  <a:ext uri="{0D108BD9-81ED-4DB2-BD59-A6C34878D82A}">
                    <a16:rowId xmlns:a16="http://schemas.microsoft.com/office/drawing/2014/main" val="2615109152"/>
                  </a:ext>
                </a:extLst>
              </a:tr>
              <a:tr h="370840">
                <a:tc>
                  <a:txBody>
                    <a:bodyPr/>
                    <a:lstStyle/>
                    <a:p>
                      <a:r>
                        <a:rPr lang="tr-TR" dirty="0"/>
                        <a:t>Tıbbi Dokümantasyon ve Sekreterlik</a:t>
                      </a:r>
                    </a:p>
                  </a:txBody>
                  <a:tcPr/>
                </a:tc>
                <a:tc>
                  <a:txBody>
                    <a:bodyPr/>
                    <a:lstStyle/>
                    <a:p>
                      <a:r>
                        <a:rPr lang="tr-TR" dirty="0"/>
                        <a:t>Dr. Öğr. Üyesi Güzin AYAN (Bölüm Bşk.)</a:t>
                      </a:r>
                    </a:p>
                  </a:txBody>
                  <a:tcPr/>
                </a:tc>
                <a:tc>
                  <a:txBody>
                    <a:bodyPr/>
                    <a:lstStyle/>
                    <a:p>
                      <a:r>
                        <a:rPr lang="tr-TR" dirty="0">
                          <a:hlinkClick r:id="rId2"/>
                        </a:rPr>
                        <a:t>guzin.ayan@ksbu.edu.tr</a:t>
                      </a:r>
                      <a:r>
                        <a:rPr lang="tr-TR" dirty="0"/>
                        <a:t> </a:t>
                      </a:r>
                    </a:p>
                  </a:txBody>
                  <a:tcPr/>
                </a:tc>
                <a:extLst>
                  <a:ext uri="{0D108BD9-81ED-4DB2-BD59-A6C34878D82A}">
                    <a16:rowId xmlns:a16="http://schemas.microsoft.com/office/drawing/2014/main" val="41415917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Tıbbi Dokümantasyon ve Sekreterlik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Öğr. Gör. Osman ÖZEN (Bölüm Bşk. Yardımcısı)</a:t>
                      </a:r>
                    </a:p>
                  </a:txBody>
                  <a:tcPr/>
                </a:tc>
                <a:tc>
                  <a:txBody>
                    <a:bodyPr/>
                    <a:lstStyle/>
                    <a:p>
                      <a:r>
                        <a:rPr lang="tr-TR" dirty="0">
                          <a:hlinkClick r:id="rId3"/>
                        </a:rPr>
                        <a:t>osman.ozen@ksbu.edu.tr</a:t>
                      </a:r>
                      <a:r>
                        <a:rPr lang="tr-TR" dirty="0"/>
                        <a:t> </a:t>
                      </a:r>
                    </a:p>
                  </a:txBody>
                  <a:tcPr/>
                </a:tc>
                <a:extLst>
                  <a:ext uri="{0D108BD9-81ED-4DB2-BD59-A6C34878D82A}">
                    <a16:rowId xmlns:a16="http://schemas.microsoft.com/office/drawing/2014/main" val="490594444"/>
                  </a:ext>
                </a:extLst>
              </a:tr>
              <a:tr h="370840">
                <a:tc>
                  <a:txBody>
                    <a:bodyPr/>
                    <a:lstStyle/>
                    <a:p>
                      <a:r>
                        <a:rPr lang="tr-TR" dirty="0"/>
                        <a:t>İlk ve Acil Yardım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Dr. Öğr. Üyesi Güzin AYAN (Bölüm Bşk.)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hlinkClick r:id="rId2"/>
                        </a:rPr>
                        <a:t>guzin.ayan@ksbu.edu.tr</a:t>
                      </a:r>
                      <a:r>
                        <a:rPr lang="tr-TR" dirty="0"/>
                        <a:t> </a:t>
                      </a:r>
                    </a:p>
                    <a:p>
                      <a:endParaRPr lang="tr-TR" dirty="0"/>
                    </a:p>
                  </a:txBody>
                  <a:tcPr/>
                </a:tc>
                <a:extLst>
                  <a:ext uri="{0D108BD9-81ED-4DB2-BD59-A6C34878D82A}">
                    <a16:rowId xmlns:a16="http://schemas.microsoft.com/office/drawing/2014/main" val="3170351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İlk ve Acil Yardım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Öğr. Gör. Dr. Melike PEHLİVAN (Bölüm Bşk. Yardımcısı)</a:t>
                      </a:r>
                    </a:p>
                  </a:txBody>
                  <a:tcPr/>
                </a:tc>
                <a:tc>
                  <a:txBody>
                    <a:bodyPr/>
                    <a:lstStyle/>
                    <a:p>
                      <a:r>
                        <a:rPr lang="tr-TR" dirty="0">
                          <a:hlinkClick r:id="rId4"/>
                        </a:rPr>
                        <a:t>melike.pehlivan@ksbu.edu.tr</a:t>
                      </a:r>
                      <a:r>
                        <a:rPr lang="tr-TR" dirty="0"/>
                        <a:t> </a:t>
                      </a:r>
                    </a:p>
                  </a:txBody>
                  <a:tcPr/>
                </a:tc>
                <a:extLst>
                  <a:ext uri="{0D108BD9-81ED-4DB2-BD59-A6C34878D82A}">
                    <a16:rowId xmlns:a16="http://schemas.microsoft.com/office/drawing/2014/main" val="2772696147"/>
                  </a:ext>
                </a:extLst>
              </a:tr>
              <a:tr h="370840">
                <a:tc>
                  <a:txBody>
                    <a:bodyPr/>
                    <a:lstStyle/>
                    <a:p>
                      <a:r>
                        <a:rPr lang="tr-TR" dirty="0"/>
                        <a:t>Çocuk Gelişimi</a:t>
                      </a:r>
                    </a:p>
                  </a:txBody>
                  <a:tcPr/>
                </a:tc>
                <a:tc>
                  <a:txBody>
                    <a:bodyPr/>
                    <a:lstStyle/>
                    <a:p>
                      <a:r>
                        <a:rPr lang="tr-TR" dirty="0"/>
                        <a:t>Öğr. Gör. Dr. Saadet BARTAN (Bölüm Bşk.)</a:t>
                      </a:r>
                    </a:p>
                  </a:txBody>
                  <a:tcPr/>
                </a:tc>
                <a:tc>
                  <a:txBody>
                    <a:bodyPr/>
                    <a:lstStyle/>
                    <a:p>
                      <a:r>
                        <a:rPr lang="tr-TR" dirty="0">
                          <a:hlinkClick r:id="rId5"/>
                        </a:rPr>
                        <a:t>saadet.bartan@ksbu.edu.tr</a:t>
                      </a:r>
                      <a:r>
                        <a:rPr lang="tr-TR" dirty="0"/>
                        <a:t> </a:t>
                      </a:r>
                    </a:p>
                  </a:txBody>
                  <a:tcPr/>
                </a:tc>
                <a:extLst>
                  <a:ext uri="{0D108BD9-81ED-4DB2-BD59-A6C34878D82A}">
                    <a16:rowId xmlns:a16="http://schemas.microsoft.com/office/drawing/2014/main" val="2249442204"/>
                  </a:ext>
                </a:extLst>
              </a:tr>
              <a:tr h="370840">
                <a:tc>
                  <a:txBody>
                    <a:bodyPr/>
                    <a:lstStyle/>
                    <a:p>
                      <a:r>
                        <a:rPr lang="tr-TR" dirty="0"/>
                        <a:t>Eczane Hizmetleri</a:t>
                      </a:r>
                    </a:p>
                  </a:txBody>
                  <a:tcPr/>
                </a:tc>
                <a:tc>
                  <a:txBody>
                    <a:bodyPr/>
                    <a:lstStyle/>
                    <a:p>
                      <a:r>
                        <a:rPr lang="tr-TR" dirty="0"/>
                        <a:t>Öğr. Gör. Emine Esin ÇALIŞKAN (Bölüm Bşk.)</a:t>
                      </a:r>
                    </a:p>
                  </a:txBody>
                  <a:tcPr/>
                </a:tc>
                <a:tc>
                  <a:txBody>
                    <a:bodyPr/>
                    <a:lstStyle/>
                    <a:p>
                      <a:r>
                        <a:rPr lang="tr-TR" dirty="0">
                          <a:hlinkClick r:id="rId6"/>
                        </a:rPr>
                        <a:t>emineesin.caliskan@ksbu.edu.tr</a:t>
                      </a:r>
                      <a:r>
                        <a:rPr lang="tr-TR" dirty="0"/>
                        <a:t> </a:t>
                      </a:r>
                    </a:p>
                  </a:txBody>
                  <a:tcPr/>
                </a:tc>
                <a:extLst>
                  <a:ext uri="{0D108BD9-81ED-4DB2-BD59-A6C34878D82A}">
                    <a16:rowId xmlns:a16="http://schemas.microsoft.com/office/drawing/2014/main" val="1623881727"/>
                  </a:ext>
                </a:extLst>
              </a:tr>
            </a:tbl>
          </a:graphicData>
        </a:graphic>
      </p:graphicFrame>
    </p:spTree>
    <p:extLst>
      <p:ext uri="{BB962C8B-B14F-4D97-AF65-F5344CB8AC3E}">
        <p14:creationId xmlns:p14="http://schemas.microsoft.com/office/powerpoint/2010/main" val="2626263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C3FF8AD-6AB3-4E84-23E5-424B128AB1AF}"/>
              </a:ext>
            </a:extLst>
          </p:cNvPr>
          <p:cNvSpPr>
            <a:spLocks noGrp="1"/>
          </p:cNvSpPr>
          <p:nvPr>
            <p:ph type="title"/>
          </p:nvPr>
        </p:nvSpPr>
        <p:spPr>
          <a:xfrm>
            <a:off x="1171074" y="1396686"/>
            <a:ext cx="3240506" cy="4064628"/>
          </a:xfrm>
        </p:spPr>
        <p:txBody>
          <a:bodyPr>
            <a:normAutofit/>
          </a:bodyPr>
          <a:lstStyle/>
          <a:p>
            <a:r>
              <a:rPr lang="tr-TR" b="1">
                <a:solidFill>
                  <a:srgbClr val="FFFFFF"/>
                </a:solidFill>
              </a:rPr>
              <a:t>Sigorta İşlemleri</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747E11D0-173F-FA37-348C-EC3BC370582D}"/>
              </a:ext>
            </a:extLst>
          </p:cNvPr>
          <p:cNvSpPr>
            <a:spLocks noGrp="1"/>
          </p:cNvSpPr>
          <p:nvPr>
            <p:ph idx="1"/>
          </p:nvPr>
        </p:nvSpPr>
        <p:spPr>
          <a:xfrm>
            <a:off x="5370153" y="1526033"/>
            <a:ext cx="5911799" cy="4212936"/>
          </a:xfrm>
        </p:spPr>
        <p:txBody>
          <a:bodyPr>
            <a:normAutofit fontScale="92500"/>
          </a:bodyPr>
          <a:lstStyle/>
          <a:p>
            <a:pPr algn="just"/>
            <a:r>
              <a:rPr lang="tr-TR" sz="2400" dirty="0"/>
              <a:t>Tüm stajyerlerimizin sigorta işlemleri meslek yüksekokulumuz tarafından yapılacaktır. Yapılacak sigorta genel sağlık sigortası ya da emekliliğe esas sigorta olmayıp, İş Kazası ve Meslek Hastalığı Sigortası’dır.</a:t>
            </a:r>
          </a:p>
          <a:p>
            <a:pPr algn="just"/>
            <a:r>
              <a:rPr lang="tr-TR" sz="2400" dirty="0"/>
              <a:t>Sigorta işlemlerinin yapılması için evraklarını eksiksiz okula teslim etmeniz gerekir.</a:t>
            </a:r>
          </a:p>
          <a:p>
            <a:pPr algn="just"/>
            <a:r>
              <a:rPr lang="tr-TR" sz="2400" dirty="0"/>
              <a:t>Staj esnasında yaşadığınız iş kazası ve yaralanma gibi durumları Meslek Yüksekokulumuza </a:t>
            </a:r>
            <a:r>
              <a:rPr lang="tr-TR" sz="2400" b="1" u="sng" dirty="0"/>
              <a:t>aynı gün</a:t>
            </a:r>
            <a:r>
              <a:rPr lang="tr-TR" sz="2400" b="1" dirty="0"/>
              <a:t> </a:t>
            </a:r>
            <a:r>
              <a:rPr lang="tr-TR" sz="2400" dirty="0"/>
              <a:t>bildirmelisiniz. Aksi takdirde SGK tarafından verilecek idari para cezasında size rücu edilecektir.</a:t>
            </a:r>
          </a:p>
        </p:txBody>
      </p:sp>
    </p:spTree>
    <p:extLst>
      <p:ext uri="{BB962C8B-B14F-4D97-AF65-F5344CB8AC3E}">
        <p14:creationId xmlns:p14="http://schemas.microsoft.com/office/powerpoint/2010/main" val="257871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ir kitabın üzerinde gözlük">
            <a:extLst>
              <a:ext uri="{FF2B5EF4-FFF2-40B4-BE49-F238E27FC236}">
                <a16:creationId xmlns:a16="http://schemas.microsoft.com/office/drawing/2014/main" id="{BF9FA1DA-20E2-AD21-9365-5B9A1F3019D8}"/>
              </a:ext>
            </a:extLst>
          </p:cNvPr>
          <p:cNvPicPr>
            <a:picLocks noChangeAspect="1"/>
          </p:cNvPicPr>
          <p:nvPr/>
        </p:nvPicPr>
        <p:blipFill rotWithShape="1">
          <a:blip r:embed="rId2"/>
          <a:srcRect l="14227" r="38867"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3BA2241D-817C-92E9-B33A-048CE44C3C5B}"/>
              </a:ext>
            </a:extLst>
          </p:cNvPr>
          <p:cNvSpPr>
            <a:spLocks noGrp="1"/>
          </p:cNvSpPr>
          <p:nvPr>
            <p:ph type="title"/>
          </p:nvPr>
        </p:nvSpPr>
        <p:spPr>
          <a:xfrm>
            <a:off x="5303844" y="407987"/>
            <a:ext cx="5721484" cy="1325563"/>
          </a:xfrm>
        </p:spPr>
        <p:txBody>
          <a:bodyPr>
            <a:normAutofit/>
          </a:bodyPr>
          <a:lstStyle/>
          <a:p>
            <a:r>
              <a:rPr lang="tr-TR" b="1" dirty="0"/>
              <a:t>Diğer Hususlar</a:t>
            </a:r>
          </a:p>
        </p:txBody>
      </p:sp>
      <p:sp>
        <p:nvSpPr>
          <p:cNvPr id="3" name="İçerik Yer Tutucusu 2">
            <a:extLst>
              <a:ext uri="{FF2B5EF4-FFF2-40B4-BE49-F238E27FC236}">
                <a16:creationId xmlns:a16="http://schemas.microsoft.com/office/drawing/2014/main" id="{016C9939-10ED-919B-8E0E-B6D8A71E454B}"/>
              </a:ext>
            </a:extLst>
          </p:cNvPr>
          <p:cNvSpPr>
            <a:spLocks noGrp="1"/>
          </p:cNvSpPr>
          <p:nvPr>
            <p:ph idx="1"/>
          </p:nvPr>
        </p:nvSpPr>
        <p:spPr>
          <a:xfrm>
            <a:off x="5296477" y="1733549"/>
            <a:ext cx="6058877" cy="4716463"/>
          </a:xfrm>
        </p:spPr>
        <p:txBody>
          <a:bodyPr>
            <a:normAutofit lnSpcReduction="10000"/>
          </a:bodyPr>
          <a:lstStyle/>
          <a:p>
            <a:pPr algn="just"/>
            <a:r>
              <a:rPr lang="tr-TR" sz="2000" dirty="0"/>
              <a:t>Staj esnasında izin hakkınız yoktur. Mücbir sebeple (hastalık/afet) aldığınız rapor/izin gibi durumları Meslek Yüksekokuluna bildirmelisiniz. Raporlu/izinli geçirilen süreler staj süresinden </a:t>
            </a:r>
            <a:r>
              <a:rPr lang="tr-TR" sz="2000" b="1" u="sng" dirty="0"/>
              <a:t>sayılmaz</a:t>
            </a:r>
            <a:r>
              <a:rPr lang="tr-TR" sz="2000" dirty="0"/>
              <a:t>. </a:t>
            </a:r>
          </a:p>
          <a:p>
            <a:pPr algn="just"/>
            <a:r>
              <a:rPr lang="tr-TR" sz="2000" dirty="0"/>
              <a:t>Staja başlamadan </a:t>
            </a:r>
            <a:r>
              <a:rPr lang="tr-TR" sz="2000" b="1" u="sng" dirty="0"/>
              <a:t>en az 15 gün önce </a:t>
            </a:r>
            <a:r>
              <a:rPr lang="tr-TR" sz="2000" dirty="0"/>
              <a:t>evraklarınızı öğrenci işlerine teslim etmeniz gerekmektedir. Staj evraklarını tamamlayanlar staj tarihi yaklaşmadan da MYO müdürlüğümüze teslim edebilir. </a:t>
            </a:r>
          </a:p>
          <a:p>
            <a:pPr algn="just"/>
            <a:r>
              <a:rPr lang="tr-TR" sz="2000" dirty="0"/>
              <a:t>Staj esnasında alınacak ücretler Meslek Yüksekokulumuzla </a:t>
            </a:r>
            <a:r>
              <a:rPr lang="tr-TR" sz="2000" b="1" dirty="0"/>
              <a:t>ilgili değildir. </a:t>
            </a:r>
            <a:r>
              <a:rPr lang="tr-TR" sz="2000" dirty="0"/>
              <a:t>Staj yaptığınız kurumunuz ile görüşünüz.</a:t>
            </a:r>
          </a:p>
          <a:p>
            <a:pPr algn="just"/>
            <a:r>
              <a:rPr lang="tr-TR" sz="2000" dirty="0"/>
              <a:t>Ulusal Staj Programı Hakkında </a:t>
            </a:r>
            <a:r>
              <a:rPr lang="tr-TR" sz="2000" i="1" dirty="0"/>
              <a:t>Sıkça Sorulan Sorular </a:t>
            </a:r>
            <a:r>
              <a:rPr lang="tr-TR" sz="2000" dirty="0"/>
              <a:t>için </a:t>
            </a:r>
            <a:r>
              <a:rPr lang="tr-TR" sz="2000" dirty="0">
                <a:hlinkClick r:id="rId3"/>
              </a:rPr>
              <a:t>https://testksbu.ksbu.edu.tr/duyuru_medya/uploads/59/596637f073ce97d_ulusal_staj_programi_sik_sorulan_sorular.pdf</a:t>
            </a:r>
            <a:r>
              <a:rPr lang="tr-TR" sz="2000" dirty="0"/>
              <a:t> adresine bakabilirsiniz.</a:t>
            </a:r>
          </a:p>
        </p:txBody>
      </p:sp>
    </p:spTree>
    <p:extLst>
      <p:ext uri="{BB962C8B-B14F-4D97-AF65-F5344CB8AC3E}">
        <p14:creationId xmlns:p14="http://schemas.microsoft.com/office/powerpoint/2010/main" val="137443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C70CA5B-7BFE-E4EA-15DA-2DE6E70433EA}"/>
              </a:ext>
            </a:extLst>
          </p:cNvPr>
          <p:cNvSpPr>
            <a:spLocks noGrp="1"/>
          </p:cNvSpPr>
          <p:nvPr>
            <p:ph type="title"/>
          </p:nvPr>
        </p:nvSpPr>
        <p:spPr>
          <a:xfrm>
            <a:off x="761803" y="350196"/>
            <a:ext cx="4646904" cy="1624520"/>
          </a:xfrm>
        </p:spPr>
        <p:txBody>
          <a:bodyPr anchor="ctr">
            <a:normAutofit/>
          </a:bodyPr>
          <a:lstStyle/>
          <a:p>
            <a:r>
              <a:rPr lang="tr-TR" sz="4000" b="1" dirty="0"/>
              <a:t>Giriş</a:t>
            </a:r>
          </a:p>
        </p:txBody>
      </p:sp>
      <p:sp>
        <p:nvSpPr>
          <p:cNvPr id="3" name="İçerik Yer Tutucusu 2">
            <a:extLst>
              <a:ext uri="{FF2B5EF4-FFF2-40B4-BE49-F238E27FC236}">
                <a16:creationId xmlns:a16="http://schemas.microsoft.com/office/drawing/2014/main" id="{707D16B8-60DC-2043-C244-4B48EF1ADD5A}"/>
              </a:ext>
            </a:extLst>
          </p:cNvPr>
          <p:cNvSpPr>
            <a:spLocks noGrp="1"/>
          </p:cNvSpPr>
          <p:nvPr>
            <p:ph idx="1"/>
          </p:nvPr>
        </p:nvSpPr>
        <p:spPr>
          <a:xfrm>
            <a:off x="761802" y="2743200"/>
            <a:ext cx="4646905" cy="3613149"/>
          </a:xfrm>
        </p:spPr>
        <p:txBody>
          <a:bodyPr anchor="ctr">
            <a:normAutofit/>
          </a:bodyPr>
          <a:lstStyle/>
          <a:p>
            <a:r>
              <a:rPr lang="tr-TR" sz="1400" dirty="0">
                <a:latin typeface="+mj-lt"/>
                <a:cs typeface="Arial" panose="020B0604020202020204" pitchFamily="34" charset="0"/>
              </a:rPr>
              <a:t>Kütahya Sağlık Bilimleri Üniversitesi Uygulamalı Eğitimler Usul ve Esasları Yönergesi kapsamında, Meslek Yüksekokulumuz müfredatında Staj dersi (yaz stajı) yer alan öğrencilerimiz 01/11/2023 tarih 7 karar sayılı Yüksekokul Kurul Kararı’nca;</a:t>
            </a:r>
          </a:p>
          <a:p>
            <a:pPr lvl="1"/>
            <a:r>
              <a:rPr lang="tr-TR" sz="1400" dirty="0">
                <a:latin typeface="+mj-lt"/>
                <a:cs typeface="Arial" panose="020B0604020202020204" pitchFamily="34" charset="0"/>
              </a:rPr>
              <a:t>Tıbbi Dokümantasyon ve Sekreterlik Programları için 20 iş günü,</a:t>
            </a:r>
          </a:p>
          <a:p>
            <a:pPr lvl="1"/>
            <a:r>
              <a:rPr lang="tr-TR" sz="1400" dirty="0">
                <a:latin typeface="+mj-lt"/>
                <a:cs typeface="Arial" panose="020B0604020202020204" pitchFamily="34" charset="0"/>
              </a:rPr>
              <a:t>İlk ve Acil Yardım Programı için 30 iş günü,</a:t>
            </a:r>
          </a:p>
          <a:p>
            <a:pPr lvl="1"/>
            <a:r>
              <a:rPr lang="tr-TR" sz="1400" dirty="0">
                <a:latin typeface="+mj-lt"/>
                <a:cs typeface="Arial" panose="020B0604020202020204" pitchFamily="34" charset="0"/>
              </a:rPr>
              <a:t>Eczane Hizmetleri Programı için 30 iş günü,</a:t>
            </a:r>
          </a:p>
          <a:p>
            <a:pPr lvl="1"/>
            <a:r>
              <a:rPr lang="tr-TR" sz="1400" dirty="0">
                <a:latin typeface="+mj-lt"/>
                <a:cs typeface="Arial" panose="020B0604020202020204" pitchFamily="34" charset="0"/>
              </a:rPr>
              <a:t>Çocuk Gelişimi Programı için 20 iş günü olarak belirlenmiştir.</a:t>
            </a:r>
          </a:p>
          <a:p>
            <a:pPr lvl="1"/>
            <a:endParaRPr lang="tr-TR" sz="1400" dirty="0">
              <a:latin typeface="+mj-lt"/>
              <a:cs typeface="Arial" panose="020B0604020202020204" pitchFamily="34" charset="0"/>
            </a:endParaRPr>
          </a:p>
          <a:p>
            <a:r>
              <a:rPr lang="tr-TR" sz="1400" dirty="0">
                <a:latin typeface="+mj-lt"/>
                <a:cs typeface="Arial" panose="020B0604020202020204" pitchFamily="34" charset="0"/>
              </a:rPr>
              <a:t>Öğrencilerimizin staj iş ve işlemlerini gerçekleştirirken yukarıdaki sürelere ve evrakların teslim sürelerine dikkat etmeleri gerekmektedir.</a:t>
            </a:r>
          </a:p>
          <a:p>
            <a:pPr lvl="1"/>
            <a:endParaRPr lang="tr-TR" sz="1400" dirty="0">
              <a:latin typeface="+mj-lt"/>
              <a:cs typeface="Arial" panose="020B0604020202020204" pitchFamily="34" charset="0"/>
            </a:endParaRPr>
          </a:p>
        </p:txBody>
      </p:sp>
      <p:pic>
        <p:nvPicPr>
          <p:cNvPr id="5" name="Picture 4" descr="Güneşin aydınlattığı masa">
            <a:extLst>
              <a:ext uri="{FF2B5EF4-FFF2-40B4-BE49-F238E27FC236}">
                <a16:creationId xmlns:a16="http://schemas.microsoft.com/office/drawing/2014/main" id="{557D9376-43D3-003F-B091-4386CD2FFB80}"/>
              </a:ext>
            </a:extLst>
          </p:cNvPr>
          <p:cNvPicPr>
            <a:picLocks noChangeAspect="1"/>
          </p:cNvPicPr>
          <p:nvPr/>
        </p:nvPicPr>
        <p:blipFill rotWithShape="1">
          <a:blip r:embed="rId2"/>
          <a:srcRect l="16178" r="24421" b="-2"/>
          <a:stretch/>
        </p:blipFill>
        <p:spPr>
          <a:xfrm>
            <a:off x="6096000" y="1"/>
            <a:ext cx="6102825" cy="6858000"/>
          </a:xfrm>
          <a:prstGeom prst="rect">
            <a:avLst/>
          </a:prstGeom>
        </p:spPr>
      </p:pic>
    </p:spTree>
    <p:extLst>
      <p:ext uri="{BB962C8B-B14F-4D97-AF65-F5344CB8AC3E}">
        <p14:creationId xmlns:p14="http://schemas.microsoft.com/office/powerpoint/2010/main" val="281833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AF3DEAB-E65D-46DD-6C2D-07E9BA6190E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Staj İş Akış Şeması</a:t>
            </a:r>
          </a:p>
        </p:txBody>
      </p:sp>
      <p:pic>
        <p:nvPicPr>
          <p:cNvPr id="5" name="İçerik Yer Tutucusu 4">
            <a:extLst>
              <a:ext uri="{FF2B5EF4-FFF2-40B4-BE49-F238E27FC236}">
                <a16:creationId xmlns:a16="http://schemas.microsoft.com/office/drawing/2014/main" id="{0E26BAF0-0855-F763-1436-BA902D8F681A}"/>
              </a:ext>
            </a:extLst>
          </p:cNvPr>
          <p:cNvPicPr>
            <a:picLocks noGrp="1" noChangeAspect="1"/>
          </p:cNvPicPr>
          <p:nvPr>
            <p:ph idx="1"/>
          </p:nvPr>
        </p:nvPicPr>
        <p:blipFill>
          <a:blip r:embed="rId2"/>
          <a:stretch>
            <a:fillRect/>
          </a:stretch>
        </p:blipFill>
        <p:spPr>
          <a:xfrm>
            <a:off x="4097942" y="961812"/>
            <a:ext cx="7069515" cy="4930987"/>
          </a:xfrm>
          <a:prstGeom prst="rect">
            <a:avLst/>
          </a:prstGeom>
        </p:spPr>
      </p:pic>
    </p:spTree>
    <p:extLst>
      <p:ext uri="{BB962C8B-B14F-4D97-AF65-F5344CB8AC3E}">
        <p14:creationId xmlns:p14="http://schemas.microsoft.com/office/powerpoint/2010/main" val="412832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DA445E-DE1F-B5E2-2678-2A8BA3329210}"/>
              </a:ext>
            </a:extLst>
          </p:cNvPr>
          <p:cNvSpPr>
            <a:spLocks noGrp="1"/>
          </p:cNvSpPr>
          <p:nvPr>
            <p:ph type="title"/>
          </p:nvPr>
        </p:nvSpPr>
        <p:spPr>
          <a:xfrm>
            <a:off x="630936" y="639520"/>
            <a:ext cx="3429000" cy="1719072"/>
          </a:xfrm>
        </p:spPr>
        <p:txBody>
          <a:bodyPr anchor="b">
            <a:normAutofit fontScale="90000"/>
          </a:bodyPr>
          <a:lstStyle/>
          <a:p>
            <a:r>
              <a:rPr lang="tr-TR" sz="4200" b="1" dirty="0"/>
              <a:t>Staj Tekliflerini Kabul/Ret</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C671196-1825-600F-0C16-79241F795F86}"/>
              </a:ext>
            </a:extLst>
          </p:cNvPr>
          <p:cNvSpPr>
            <a:spLocks noGrp="1"/>
          </p:cNvSpPr>
          <p:nvPr>
            <p:ph idx="1"/>
          </p:nvPr>
        </p:nvSpPr>
        <p:spPr>
          <a:xfrm>
            <a:off x="630936" y="2807208"/>
            <a:ext cx="3429000" cy="3410712"/>
          </a:xfrm>
        </p:spPr>
        <p:txBody>
          <a:bodyPr anchor="t">
            <a:normAutofit/>
          </a:bodyPr>
          <a:lstStyle/>
          <a:p>
            <a:pPr algn="just"/>
            <a:r>
              <a:rPr lang="tr-TR" sz="2200" dirty="0">
                <a:hlinkClick r:id="rId2"/>
              </a:rPr>
              <a:t>https://kariyerkapisi.cbiko.gov.tr/</a:t>
            </a:r>
            <a:r>
              <a:rPr lang="tr-TR" sz="2200" dirty="0"/>
              <a:t> adresine giderek E-Devlet şifreniz ile öğrenci olarak giriş yapınız. </a:t>
            </a:r>
          </a:p>
          <a:p>
            <a:pPr algn="just"/>
            <a:r>
              <a:rPr lang="tr-TR" sz="2200" dirty="0"/>
              <a:t>Giriş yapıldıktan sonra yan taraftaki ekranla karşılaşılır.</a:t>
            </a:r>
          </a:p>
        </p:txBody>
      </p:sp>
      <p:pic>
        <p:nvPicPr>
          <p:cNvPr id="9" name="Resim 8" descr="metin, ekran görüntüsü, yazılım, web sayfası içeren bir resim&#10;&#10;Açıklama otomatik olarak oluşturuldu">
            <a:extLst>
              <a:ext uri="{FF2B5EF4-FFF2-40B4-BE49-F238E27FC236}">
                <a16:creationId xmlns:a16="http://schemas.microsoft.com/office/drawing/2014/main" id="{8C064EDA-662D-2F56-A87E-640946A08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1703070"/>
            <a:ext cx="6903720" cy="3451860"/>
          </a:xfrm>
          <a:prstGeom prst="rect">
            <a:avLst/>
          </a:prstGeom>
        </p:spPr>
      </p:pic>
    </p:spTree>
    <p:extLst>
      <p:ext uri="{BB962C8B-B14F-4D97-AF65-F5344CB8AC3E}">
        <p14:creationId xmlns:p14="http://schemas.microsoft.com/office/powerpoint/2010/main" val="65014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DA445E-DE1F-B5E2-2678-2A8BA3329210}"/>
              </a:ext>
            </a:extLst>
          </p:cNvPr>
          <p:cNvSpPr>
            <a:spLocks noGrp="1"/>
          </p:cNvSpPr>
          <p:nvPr>
            <p:ph type="title"/>
          </p:nvPr>
        </p:nvSpPr>
        <p:spPr>
          <a:xfrm>
            <a:off x="630936" y="639520"/>
            <a:ext cx="3429000" cy="1719072"/>
          </a:xfrm>
        </p:spPr>
        <p:txBody>
          <a:bodyPr anchor="b">
            <a:normAutofit/>
          </a:bodyPr>
          <a:lstStyle/>
          <a:p>
            <a:r>
              <a:rPr lang="tr-TR" sz="4200" dirty="0"/>
              <a:t>Staj Tekliflerini Kabul/Ret</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C671196-1825-600F-0C16-79241F795F86}"/>
              </a:ext>
            </a:extLst>
          </p:cNvPr>
          <p:cNvSpPr>
            <a:spLocks noGrp="1"/>
          </p:cNvSpPr>
          <p:nvPr>
            <p:ph idx="1"/>
          </p:nvPr>
        </p:nvSpPr>
        <p:spPr>
          <a:xfrm>
            <a:off x="630936" y="2807208"/>
            <a:ext cx="3429000" cy="3410712"/>
          </a:xfrm>
        </p:spPr>
        <p:txBody>
          <a:bodyPr anchor="t">
            <a:normAutofit/>
          </a:bodyPr>
          <a:lstStyle/>
          <a:p>
            <a:pPr algn="just"/>
            <a:r>
              <a:rPr lang="tr-TR" sz="2000" b="1" dirty="0">
                <a:solidFill>
                  <a:srgbClr val="0070C0"/>
                </a:solidFill>
              </a:rPr>
              <a:t>Aldığım Teklifler </a:t>
            </a:r>
            <a:r>
              <a:rPr lang="tr-TR" sz="2000" dirty="0"/>
              <a:t>sekmesine tıklanıldığında yan taraftaki ekranla karşılaşılır. Burada kurumların yapmış oldukları teklifler, tekliflere yanıt süresi, staj yapılabilecek tarih aralığı ve kurumdaki ilgili kişinin iletişim bilgileri görüntülenebilir.</a:t>
            </a:r>
          </a:p>
        </p:txBody>
      </p:sp>
      <p:pic>
        <p:nvPicPr>
          <p:cNvPr id="9" name="Resim 8" descr="metin, ekran görüntüsü, web sitesi, web sayfası içeren bir resim&#10;&#10;Açıklama otomatik olarak oluşturuldu">
            <a:extLst>
              <a:ext uri="{FF2B5EF4-FFF2-40B4-BE49-F238E27FC236}">
                <a16:creationId xmlns:a16="http://schemas.microsoft.com/office/drawing/2014/main" id="{8C064EDA-662D-2F56-A87E-640946A08088}"/>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4654296" y="1245699"/>
            <a:ext cx="6903720" cy="4366602"/>
          </a:xfrm>
          <a:prstGeom prst="rect">
            <a:avLst/>
          </a:prstGeom>
        </p:spPr>
      </p:pic>
    </p:spTree>
    <p:extLst>
      <p:ext uri="{BB962C8B-B14F-4D97-AF65-F5344CB8AC3E}">
        <p14:creationId xmlns:p14="http://schemas.microsoft.com/office/powerpoint/2010/main" val="417599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DA445E-DE1F-B5E2-2678-2A8BA3329210}"/>
              </a:ext>
            </a:extLst>
          </p:cNvPr>
          <p:cNvSpPr>
            <a:spLocks noGrp="1"/>
          </p:cNvSpPr>
          <p:nvPr>
            <p:ph type="title"/>
          </p:nvPr>
        </p:nvSpPr>
        <p:spPr>
          <a:xfrm>
            <a:off x="630936" y="639520"/>
            <a:ext cx="3429000" cy="1719072"/>
          </a:xfrm>
        </p:spPr>
        <p:txBody>
          <a:bodyPr anchor="b">
            <a:normAutofit/>
          </a:bodyPr>
          <a:lstStyle/>
          <a:p>
            <a:r>
              <a:rPr lang="tr-TR" sz="4200" dirty="0"/>
              <a:t>Staj Tekliflerini Kabul/Ret</a:t>
            </a:r>
          </a:p>
        </p:txBody>
      </p:sp>
      <p:sp>
        <p:nvSpPr>
          <p:cNvPr id="1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C671196-1825-600F-0C16-79241F795F86}"/>
              </a:ext>
            </a:extLst>
          </p:cNvPr>
          <p:cNvSpPr>
            <a:spLocks noGrp="1"/>
          </p:cNvSpPr>
          <p:nvPr>
            <p:ph idx="1"/>
          </p:nvPr>
        </p:nvSpPr>
        <p:spPr>
          <a:xfrm>
            <a:off x="630936" y="2807208"/>
            <a:ext cx="3429000" cy="3410712"/>
          </a:xfrm>
        </p:spPr>
        <p:txBody>
          <a:bodyPr anchor="t">
            <a:normAutofit/>
          </a:bodyPr>
          <a:lstStyle/>
          <a:p>
            <a:pPr algn="just"/>
            <a:r>
              <a:rPr lang="tr-TR" sz="2000" dirty="0"/>
              <a:t>Sizin için uygun olan teklifi, </a:t>
            </a:r>
            <a:r>
              <a:rPr lang="tr-TR" sz="2000" b="1" dirty="0">
                <a:solidFill>
                  <a:srgbClr val="00B050"/>
                </a:solidFill>
              </a:rPr>
              <a:t>Tarih Seç ve Kabul Et </a:t>
            </a:r>
            <a:r>
              <a:rPr lang="tr-TR" sz="2000" dirty="0"/>
              <a:t>butonuna basarak kabul edebilirsiniz. Ya da teklif uygun değilse teklifi </a:t>
            </a:r>
            <a:r>
              <a:rPr lang="tr-TR" sz="2000" b="1" dirty="0">
                <a:solidFill>
                  <a:srgbClr val="FF0000"/>
                </a:solidFill>
              </a:rPr>
              <a:t>Reddet</a:t>
            </a:r>
            <a:r>
              <a:rPr lang="tr-TR" sz="2000" dirty="0"/>
              <a:t> butonuna basarak reddedebilirsiniz. Kabul et butonuna bastığınızda yandaki ekranla karşılaşacaksınız. </a:t>
            </a:r>
            <a:r>
              <a:rPr lang="tr-TR" sz="2000" b="1" dirty="0">
                <a:solidFill>
                  <a:srgbClr val="0070C0"/>
                </a:solidFill>
              </a:rPr>
              <a:t>Tamam</a:t>
            </a:r>
            <a:r>
              <a:rPr lang="tr-TR" sz="2000" dirty="0"/>
              <a:t> seçeneğini işaretleyerek onay vermiş olursunuz.</a:t>
            </a:r>
          </a:p>
        </p:txBody>
      </p:sp>
      <p:pic>
        <p:nvPicPr>
          <p:cNvPr id="9" name="Resim 8" descr="metin, yazılım, web sayfası, web sitesi içeren bir resim&#10;&#10;Açıklama otomatik olarak oluşturuldu">
            <a:extLst>
              <a:ext uri="{FF2B5EF4-FFF2-40B4-BE49-F238E27FC236}">
                <a16:creationId xmlns:a16="http://schemas.microsoft.com/office/drawing/2014/main" id="{8C064EDA-662D-2F56-A87E-640946A08088}"/>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4654296" y="1349255"/>
            <a:ext cx="6903720" cy="4159490"/>
          </a:xfrm>
          <a:prstGeom prst="rect">
            <a:avLst/>
          </a:prstGeom>
        </p:spPr>
      </p:pic>
    </p:spTree>
    <p:extLst>
      <p:ext uri="{BB962C8B-B14F-4D97-AF65-F5344CB8AC3E}">
        <p14:creationId xmlns:p14="http://schemas.microsoft.com/office/powerpoint/2010/main" val="2910294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DA445E-DE1F-B5E2-2678-2A8BA3329210}"/>
              </a:ext>
            </a:extLst>
          </p:cNvPr>
          <p:cNvSpPr>
            <a:spLocks noGrp="1"/>
          </p:cNvSpPr>
          <p:nvPr>
            <p:ph type="title"/>
          </p:nvPr>
        </p:nvSpPr>
        <p:spPr>
          <a:xfrm>
            <a:off x="630936" y="639520"/>
            <a:ext cx="3429000" cy="1719072"/>
          </a:xfrm>
        </p:spPr>
        <p:txBody>
          <a:bodyPr anchor="b">
            <a:normAutofit/>
          </a:bodyPr>
          <a:lstStyle/>
          <a:p>
            <a:r>
              <a:rPr lang="tr-TR" sz="4200" dirty="0"/>
              <a:t>Staj Tekliflerini Kabul/Ret</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C671196-1825-600F-0C16-79241F795F86}"/>
              </a:ext>
            </a:extLst>
          </p:cNvPr>
          <p:cNvSpPr>
            <a:spLocks noGrp="1"/>
          </p:cNvSpPr>
          <p:nvPr>
            <p:ph idx="1"/>
          </p:nvPr>
        </p:nvSpPr>
        <p:spPr>
          <a:xfrm>
            <a:off x="630936" y="2807208"/>
            <a:ext cx="3429000" cy="3410712"/>
          </a:xfrm>
        </p:spPr>
        <p:txBody>
          <a:bodyPr anchor="t">
            <a:normAutofit/>
          </a:bodyPr>
          <a:lstStyle/>
          <a:p>
            <a:r>
              <a:rPr lang="tr-TR" sz="2200" b="1" dirty="0">
                <a:solidFill>
                  <a:srgbClr val="0070C0"/>
                </a:solidFill>
              </a:rPr>
              <a:t>Tamam</a:t>
            </a:r>
            <a:r>
              <a:rPr lang="tr-TR" sz="2200" dirty="0"/>
              <a:t> butonuna basıldığında işlem başarılı uyarısını alırsınız. Aynı zamanda ekranda staj teklifinin kabul edildiğine ilişkin bir ibare yer alır.</a:t>
            </a:r>
          </a:p>
        </p:txBody>
      </p:sp>
      <p:pic>
        <p:nvPicPr>
          <p:cNvPr id="9" name="Resim 8">
            <a:extLst>
              <a:ext uri="{FF2B5EF4-FFF2-40B4-BE49-F238E27FC236}">
                <a16:creationId xmlns:a16="http://schemas.microsoft.com/office/drawing/2014/main" id="{8C064EDA-662D-2F56-A87E-640946A08088}"/>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4654296" y="1211180"/>
            <a:ext cx="6903720" cy="4435640"/>
          </a:xfrm>
          <a:prstGeom prst="rect">
            <a:avLst/>
          </a:prstGeom>
        </p:spPr>
      </p:pic>
    </p:spTree>
    <p:extLst>
      <p:ext uri="{BB962C8B-B14F-4D97-AF65-F5344CB8AC3E}">
        <p14:creationId xmlns:p14="http://schemas.microsoft.com/office/powerpoint/2010/main" val="232951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3830A30-292B-015C-B38B-9865394FFD75}"/>
              </a:ext>
            </a:extLst>
          </p:cNvPr>
          <p:cNvSpPr>
            <a:spLocks noGrp="1"/>
          </p:cNvSpPr>
          <p:nvPr>
            <p:ph type="title"/>
          </p:nvPr>
        </p:nvSpPr>
        <p:spPr>
          <a:xfrm>
            <a:off x="572493" y="238539"/>
            <a:ext cx="11018520" cy="1434415"/>
          </a:xfrm>
        </p:spPr>
        <p:txBody>
          <a:bodyPr anchor="b">
            <a:normAutofit/>
          </a:bodyPr>
          <a:lstStyle/>
          <a:p>
            <a:r>
              <a:rPr lang="tr-TR" sz="4600" b="1" dirty="0"/>
              <a:t>Hazırlanacak Evraklar</a:t>
            </a:r>
            <a:br>
              <a:rPr lang="tr-TR" sz="4600" dirty="0"/>
            </a:br>
            <a:r>
              <a:rPr lang="tr-TR" sz="4600" dirty="0"/>
              <a:t>	Staj Dilekçesi</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F3A894B-BFAF-FD95-D601-CE23D408AFB5}"/>
              </a:ext>
            </a:extLst>
          </p:cNvPr>
          <p:cNvSpPr>
            <a:spLocks noGrp="1"/>
          </p:cNvSpPr>
          <p:nvPr>
            <p:ph idx="1"/>
          </p:nvPr>
        </p:nvSpPr>
        <p:spPr>
          <a:xfrm>
            <a:off x="572493" y="2071316"/>
            <a:ext cx="6713552" cy="4119172"/>
          </a:xfrm>
        </p:spPr>
        <p:txBody>
          <a:bodyPr anchor="t">
            <a:normAutofit/>
          </a:bodyPr>
          <a:lstStyle/>
          <a:p>
            <a:pPr algn="just"/>
            <a:r>
              <a:rPr lang="tr-TR" sz="2200" dirty="0"/>
              <a:t>Staj ile ilgili hazırlanacak tüm evraklara, </a:t>
            </a:r>
            <a:r>
              <a:rPr lang="tr-TR" sz="2200" dirty="0">
                <a:hlinkClick r:id="rId2"/>
              </a:rPr>
              <a:t>https://gshmyo.ksbu.edu.tr/defaultx/sayfa/2021/staj-rehberi</a:t>
            </a:r>
            <a:r>
              <a:rPr lang="tr-TR" sz="2200" dirty="0"/>
              <a:t> adresinden erişilebilir.</a:t>
            </a:r>
          </a:p>
          <a:p>
            <a:pPr algn="just"/>
            <a:r>
              <a:rPr lang="tr-TR" sz="2200" dirty="0"/>
              <a:t>Staj dilekçesi, ekindeki evraklarla birlikte staja başlamadan </a:t>
            </a:r>
            <a:r>
              <a:rPr lang="tr-TR" sz="2200" b="1" u="sng" dirty="0"/>
              <a:t>en az 15 gün önce </a:t>
            </a:r>
            <a:r>
              <a:rPr lang="tr-TR" sz="2200" dirty="0"/>
              <a:t>Meslek Yüksekokulumuz Staj İşleri birimine teslim edilmelidir.</a:t>
            </a:r>
          </a:p>
          <a:p>
            <a:pPr algn="just"/>
            <a:r>
              <a:rPr lang="tr-TR" sz="2200" dirty="0"/>
              <a:t>Staj dilekçesi öğrencinin kendisi tarafından doldurulur ve imzalanır. Dilekçe ve ekinde yer alan evraklar elden teslim, kargo veya öğrenci e-posta adresi üzerinden teslim edilebilir. Belgelerin tam, doğru ve okunaklı teslim edilmesi önemlidir.</a:t>
            </a:r>
          </a:p>
        </p:txBody>
      </p:sp>
      <p:pic>
        <p:nvPicPr>
          <p:cNvPr id="5" name="Resim 4" descr="metin, ekran görüntüsü, yazı tipi, doküman, belge içeren bir resim&#10;&#10;Açıklama otomatik olarak oluşturuldu">
            <a:extLst>
              <a:ext uri="{FF2B5EF4-FFF2-40B4-BE49-F238E27FC236}">
                <a16:creationId xmlns:a16="http://schemas.microsoft.com/office/drawing/2014/main" id="{5AB4F698-0E9E-A16D-1E11-0161D756B240}"/>
              </a:ext>
            </a:extLst>
          </p:cNvPr>
          <p:cNvPicPr>
            <a:picLocks noChangeAspect="1"/>
          </p:cNvPicPr>
          <p:nvPr/>
        </p:nvPicPr>
        <p:blipFill rotWithShape="1">
          <a:blip r:embed="rId3"/>
          <a:srcRect r="1578" b="-3"/>
          <a:stretch/>
        </p:blipFill>
        <p:spPr>
          <a:xfrm>
            <a:off x="7675658" y="2093976"/>
            <a:ext cx="3941064" cy="4096512"/>
          </a:xfrm>
          <a:prstGeom prst="rect">
            <a:avLst/>
          </a:prstGeom>
        </p:spPr>
      </p:pic>
    </p:spTree>
    <p:extLst>
      <p:ext uri="{BB962C8B-B14F-4D97-AF65-F5344CB8AC3E}">
        <p14:creationId xmlns:p14="http://schemas.microsoft.com/office/powerpoint/2010/main" val="2182457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24B773-2A18-D4B0-D8EB-765F74BC2EAD}"/>
              </a:ext>
            </a:extLst>
          </p:cNvPr>
          <p:cNvSpPr>
            <a:spLocks noGrp="1"/>
          </p:cNvSpPr>
          <p:nvPr>
            <p:ph type="title"/>
          </p:nvPr>
        </p:nvSpPr>
        <p:spPr/>
        <p:txBody>
          <a:bodyPr>
            <a:normAutofit/>
          </a:bodyPr>
          <a:lstStyle/>
          <a:p>
            <a:r>
              <a:rPr lang="tr-TR" sz="4000" b="1" i="1" dirty="0"/>
              <a:t>Ek1 - Kariyer Kapısı / USP başvuru kabul belgesi</a:t>
            </a:r>
          </a:p>
        </p:txBody>
      </p:sp>
      <p:sp>
        <p:nvSpPr>
          <p:cNvPr id="3" name="İçerik Yer Tutucusu 2">
            <a:extLst>
              <a:ext uri="{FF2B5EF4-FFF2-40B4-BE49-F238E27FC236}">
                <a16:creationId xmlns:a16="http://schemas.microsoft.com/office/drawing/2014/main" id="{D316B729-0715-6DC4-214E-1F4B8AE62156}"/>
              </a:ext>
            </a:extLst>
          </p:cNvPr>
          <p:cNvSpPr>
            <a:spLocks noGrp="1"/>
          </p:cNvSpPr>
          <p:nvPr>
            <p:ph idx="1"/>
          </p:nvPr>
        </p:nvSpPr>
        <p:spPr/>
        <p:txBody>
          <a:bodyPr/>
          <a:lstStyle/>
          <a:p>
            <a:pPr algn="just"/>
            <a:r>
              <a:rPr lang="tr-TR" dirty="0"/>
              <a:t>Belge, </a:t>
            </a:r>
            <a:r>
              <a:rPr lang="tr-TR" sz="2800" dirty="0">
                <a:hlinkClick r:id="rId2"/>
              </a:rPr>
              <a:t>https://kariyerkapisi.cbiko.gov.tr/</a:t>
            </a:r>
            <a:r>
              <a:rPr lang="tr-TR" sz="2800" dirty="0"/>
              <a:t> adresinden alınacaktır. Öğrencinin teklifi kabul etmesi sonrası, kurumun öğrencinin staj yapmasına onay verdiğine dair belgedir (ekran görüntüsü).</a:t>
            </a:r>
            <a:endParaRPr lang="tr-TR" dirty="0"/>
          </a:p>
          <a:p>
            <a:pPr algn="just"/>
            <a:endParaRPr lang="tr-TR" dirty="0"/>
          </a:p>
          <a:p>
            <a:pPr algn="just"/>
            <a:r>
              <a:rPr lang="tr-TR" dirty="0"/>
              <a:t>Öğrenci doğrudan başvuru yoluyla (kariyer kapısı üzerinden olmayan) staj yerini belirlemiş ise bu belgeyi almasına gerek yoktur.</a:t>
            </a:r>
          </a:p>
        </p:txBody>
      </p:sp>
    </p:spTree>
    <p:extLst>
      <p:ext uri="{BB962C8B-B14F-4D97-AF65-F5344CB8AC3E}">
        <p14:creationId xmlns:p14="http://schemas.microsoft.com/office/powerpoint/2010/main" val="37435581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99</TotalTime>
  <Words>1028</Words>
  <Application>Microsoft Office PowerPoint</Application>
  <PresentationFormat>Geniş ekran</PresentationFormat>
  <Paragraphs>78</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Aptos</vt:lpstr>
      <vt:lpstr>Aptos Display</vt:lpstr>
      <vt:lpstr>Arial</vt:lpstr>
      <vt:lpstr>Calibri</vt:lpstr>
      <vt:lpstr>Office Teması</vt:lpstr>
      <vt:lpstr>STAJ İŞLEMLERİ İŞ AKIŞI</vt:lpstr>
      <vt:lpstr>Giriş</vt:lpstr>
      <vt:lpstr>Staj İş Akış Şeması</vt:lpstr>
      <vt:lpstr>Staj Tekliflerini Kabul/Ret</vt:lpstr>
      <vt:lpstr>Staj Tekliflerini Kabul/Ret</vt:lpstr>
      <vt:lpstr>Staj Tekliflerini Kabul/Ret</vt:lpstr>
      <vt:lpstr>Staj Tekliflerini Kabul/Ret</vt:lpstr>
      <vt:lpstr>Hazırlanacak Evraklar  Staj Dilekçesi</vt:lpstr>
      <vt:lpstr>Ek1 - Kariyer Kapısı / USP başvuru kabul belgesi</vt:lpstr>
      <vt:lpstr>Ek 2 - SGK Müstehaklık Belgesi</vt:lpstr>
      <vt:lpstr>Ek 3 - Staj Sözleşmesi</vt:lpstr>
      <vt:lpstr>Ek 3 - Staj Sözleşmesi</vt:lpstr>
      <vt:lpstr>Ek 4 – İş Sağlığı ve Güvenliği Belgesi</vt:lpstr>
      <vt:lpstr>Staj Başvuru Formu</vt:lpstr>
      <vt:lpstr>Bölüm Başkanları</vt:lpstr>
      <vt:lpstr>Sigorta İşlemleri</vt:lpstr>
      <vt:lpstr>Diğer Hususlar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STAJ İŞLEMLERİ İŞ AKIŞI</dc:title>
  <dc:creator>EMRE AYDIN</dc:creator>
  <cp:lastModifiedBy>YUNUS EMRE AYDIN</cp:lastModifiedBy>
  <cp:revision>13</cp:revision>
  <dcterms:created xsi:type="dcterms:W3CDTF">2024-05-12T18:40:41Z</dcterms:created>
  <dcterms:modified xsi:type="dcterms:W3CDTF">2024-05-14T07:54:39Z</dcterms:modified>
</cp:coreProperties>
</file>